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8" r:id="rId2"/>
    <p:sldId id="376" r:id="rId3"/>
    <p:sldId id="330" r:id="rId4"/>
    <p:sldId id="332" r:id="rId5"/>
    <p:sldId id="331" r:id="rId6"/>
    <p:sldId id="333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74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44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58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77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9839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61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14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40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37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6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08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2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57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02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09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87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17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1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2E1485E-F7C5-4524-B527-FEE52A3507EC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22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342184"/>
            <a:ext cx="12192000" cy="44548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4234" y="3052691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Heart Failure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13007" y="4656408"/>
            <a:ext cx="6471138" cy="14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Prepared By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97E9D5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Dr. Ahmed M. Abdel-Salam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MD cardiology, Ain Shams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839445C-4922-4D23-AB91-FC8A96D7A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38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34"/>
    </mc:Choice>
    <mc:Fallback xmlns="">
      <p:transition spd="slow" advTm="120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337D073-FC30-505A-3943-4675CC3F6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597B1265-5C36-4511-8D58-D0CB582285B9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D0110D8D-2D4E-0E59-EC8B-4524B7956B82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8AF1F2B-B624-2824-AF49-5ECA05BA0C43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Etiology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83DA1F-AC99-0F4E-E177-001BF34FC8FC}"/>
              </a:ext>
            </a:extLst>
          </p:cNvPr>
          <p:cNvSpPr txBox="1"/>
          <p:nvPr/>
        </p:nvSpPr>
        <p:spPr>
          <a:xfrm>
            <a:off x="396623" y="1370567"/>
            <a:ext cx="1134717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Systolic Failure (Most common):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622B2CE-882A-A0E3-AA06-888814A399F6}"/>
              </a:ext>
            </a:extLst>
          </p:cNvPr>
          <p:cNvSpPr txBox="1"/>
          <p:nvPr/>
        </p:nvSpPr>
        <p:spPr>
          <a:xfrm>
            <a:off x="396622" y="1911844"/>
            <a:ext cx="11589052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Hallmark finding:</a:t>
            </a:r>
            <a:r>
              <a:rPr kumimoji="0" lang="en-US" sz="3600" b="1" i="0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Decrease in left ventricular EF &lt; 40% due to: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Impaired contractile function (e.g. MI)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Increase afterload (e.g. Hypertension).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Cardiomyopathy.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Mechanical abnormalities (e.g. valve disease)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FD2AD5A-12E4-EB86-F941-437DB2B0A4CF}"/>
              </a:ext>
            </a:extLst>
          </p:cNvPr>
          <p:cNvSpPr txBox="1"/>
          <p:nvPr/>
        </p:nvSpPr>
        <p:spPr>
          <a:xfrm>
            <a:off x="396622" y="4310710"/>
            <a:ext cx="1134717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Diastolic Failure (Normal EF%)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3FA09CF-7B3B-D55D-0460-E7B1EF8BCAC3}"/>
              </a:ext>
            </a:extLst>
          </p:cNvPr>
          <p:cNvSpPr txBox="1"/>
          <p:nvPr/>
        </p:nvSpPr>
        <p:spPr>
          <a:xfrm>
            <a:off x="387648" y="4916085"/>
            <a:ext cx="115890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Impaired ability of ventricles to relax and fill during diastole leading to decrease SV &amp; COP.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Diagnosis based on the presence of pulmonary congestion, pulmonary hypertension and ventricular hypertrophy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3A406F7-17EA-FE08-D37A-DD6E48FC8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976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BD514BF-0749-AB0D-D730-34E4E2CC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4A8B69A4-9DAE-529F-0992-71CD16C22BD6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4001ABED-F273-77FB-D966-811D36BDB47C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7388463-6F37-C7F7-1014-2754E4479DEF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Etiology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548D159-C721-C945-3815-E38524927135}"/>
              </a:ext>
            </a:extLst>
          </p:cNvPr>
          <p:cNvSpPr txBox="1"/>
          <p:nvPr/>
        </p:nvSpPr>
        <p:spPr>
          <a:xfrm>
            <a:off x="396623" y="1370567"/>
            <a:ext cx="1134717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Mixed Systolic &amp; diastolic failure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4DB94F-FE9E-3E21-2964-69779A14D2D0}"/>
              </a:ext>
            </a:extLst>
          </p:cNvPr>
          <p:cNvSpPr txBox="1"/>
          <p:nvPr/>
        </p:nvSpPr>
        <p:spPr>
          <a:xfrm>
            <a:off x="396623" y="1982188"/>
            <a:ext cx="1134717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Seen in disease states such as dilated cardiomyopathy (DCM).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Poor Ef (&lt; 35%).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High pulmonary pressures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ED117E3-3E6B-C93E-2505-FD9799647576}"/>
              </a:ext>
            </a:extLst>
          </p:cNvPr>
          <p:cNvSpPr txBox="1"/>
          <p:nvPr/>
        </p:nvSpPr>
        <p:spPr>
          <a:xfrm>
            <a:off x="396622" y="3804279"/>
            <a:ext cx="1134717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Biventricular failure: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D016E68-B123-666C-C2C4-0914E4CD4CDC}"/>
              </a:ext>
            </a:extLst>
          </p:cNvPr>
          <p:cNvSpPr txBox="1"/>
          <p:nvPr/>
        </p:nvSpPr>
        <p:spPr>
          <a:xfrm>
            <a:off x="396621" y="4389054"/>
            <a:ext cx="113471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Both ventricles may be dilated and have poor filling and emptying capacity.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24B6D7B-2377-1F77-6B9A-5CFA4BCB4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5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8DE5CDC-88F4-B7D3-7FFD-1614434E6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476BE84B-0D48-6144-4BE6-F97D63782571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F0435E7-830A-24BD-2571-79083EFF822C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D5B434F-20AB-6FAF-8195-7AC35CEFB96A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Etiology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FDE9D12-9AD6-FBCA-9F5B-A218F7E2A02B}"/>
              </a:ext>
            </a:extLst>
          </p:cNvPr>
          <p:cNvSpPr txBox="1"/>
          <p:nvPr/>
        </p:nvSpPr>
        <p:spPr>
          <a:xfrm>
            <a:off x="396623" y="1370567"/>
            <a:ext cx="1134717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Mixed Systolic &amp; diastolic failure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C9B2E0F-62E7-43D9-E56C-C02FFE673992}"/>
              </a:ext>
            </a:extLst>
          </p:cNvPr>
          <p:cNvSpPr txBox="1"/>
          <p:nvPr/>
        </p:nvSpPr>
        <p:spPr>
          <a:xfrm>
            <a:off x="396623" y="1982188"/>
            <a:ext cx="1134717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Seen in disease states such as dilated cardiomyopathy (DCM).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Poor Ef (&lt; 35%).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High pulmonary pressures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A4E02BC-5EE4-4BC3-BC09-D002F86AAEB2}"/>
              </a:ext>
            </a:extLst>
          </p:cNvPr>
          <p:cNvSpPr txBox="1"/>
          <p:nvPr/>
        </p:nvSpPr>
        <p:spPr>
          <a:xfrm>
            <a:off x="396622" y="3804279"/>
            <a:ext cx="1134717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Biventricular failure: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78B0A70-F747-96A6-EB51-53F8362E5FFB}"/>
              </a:ext>
            </a:extLst>
          </p:cNvPr>
          <p:cNvSpPr txBox="1"/>
          <p:nvPr/>
        </p:nvSpPr>
        <p:spPr>
          <a:xfrm>
            <a:off x="396621" y="4389054"/>
            <a:ext cx="113471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Both ventricles may be dilated and have poor filling and emptying capacity.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4026D31-4F54-551F-F0F6-61D1C97CF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59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7CE6782-33D5-0766-8EFA-7B43D885C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A092826-33BA-7DAB-5143-EE85C498D61F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A88C2CD-793D-9D3F-8DB1-5062CDF005B4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AAC210A-E5E8-8DB8-4D12-C4A438E3B576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Pathophysiology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CCB8616-88AB-266F-4C85-612CE5762811}"/>
              </a:ext>
            </a:extLst>
          </p:cNvPr>
          <p:cNvSpPr txBox="1"/>
          <p:nvPr/>
        </p:nvSpPr>
        <p:spPr>
          <a:xfrm>
            <a:off x="396623" y="1370567"/>
            <a:ext cx="1134717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A. Cardiac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Compansatory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 Mechanisms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3520687-A5BA-73D8-E3F6-D2278300A6CA}"/>
              </a:ext>
            </a:extLst>
          </p:cNvPr>
          <p:cNvSpPr txBox="1"/>
          <p:nvPr/>
        </p:nvSpPr>
        <p:spPr>
          <a:xfrm>
            <a:off x="396623" y="1982188"/>
            <a:ext cx="1134717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Tachycardia.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Ventricular dilatation “Frank Starling’s Law”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Myocardial hypertrophy.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9C27B5C-FA59-F496-E15B-8F9097DBFC12}"/>
              </a:ext>
            </a:extLst>
          </p:cNvPr>
          <p:cNvSpPr txBox="1"/>
          <p:nvPr/>
        </p:nvSpPr>
        <p:spPr>
          <a:xfrm>
            <a:off x="396622" y="3410384"/>
            <a:ext cx="1134717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B. Homeostatic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Compansatory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 </a:t>
            </a: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Mechanismss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6589AD6-5474-BCB7-0FA2-D64180C6A1F7}"/>
              </a:ext>
            </a:extLst>
          </p:cNvPr>
          <p:cNvSpPr txBox="1"/>
          <p:nvPr/>
        </p:nvSpPr>
        <p:spPr>
          <a:xfrm>
            <a:off x="396621" y="3995159"/>
            <a:ext cx="11347171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Activation of the Sympathetic nervous system (First Line)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In the vascular system resulting in vasoconstriction; increasing afterload.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Kidneys: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Decrease renal perfusion leading to release of RAS system.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Aldosterone release leading</a:t>
            </a: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g to salt &amp; water retention.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Liver: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Stores venous volume causing ascites &amp; hepatomegaly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533C76B-F3F1-FAE5-CC29-D26101A8E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08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0F595CE-BD4C-CA7B-2525-E3E60DE2C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0EC8351-8ACC-5AA8-5794-3CDC1BCC39CA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6EDD0B41-86A3-998C-AA57-702D84ECFA8F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1260092-53CC-0AC2-CF65-655A60F5F19E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Pathophysiology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4745ABB-0402-A6A9-A2D2-8F1395CC6D56}"/>
              </a:ext>
            </a:extLst>
          </p:cNvPr>
          <p:cNvSpPr txBox="1"/>
          <p:nvPr/>
        </p:nvSpPr>
        <p:spPr>
          <a:xfrm>
            <a:off x="396623" y="1370567"/>
            <a:ext cx="1134717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Counter Regulatory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19FE4A7-90A4-57B1-0546-C3ADE643B079}"/>
              </a:ext>
            </a:extLst>
          </p:cNvPr>
          <p:cNvSpPr txBox="1"/>
          <p:nvPr/>
        </p:nvSpPr>
        <p:spPr>
          <a:xfrm>
            <a:off x="396623" y="2221339"/>
            <a:ext cx="1134717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Increase Na++: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Release of antidiuretic hormone (ADH).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Release of atrial natriuretic factor (ANP) and BNP:</a:t>
            </a: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Salt and water excretion. Thus, preventing severe cardiac decompensation.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Neurohormonal response: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Endothelin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 stimulated by ADH, Catecholamines and angiotensin II leading to: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Arterial vasoconstriction.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Increase in cardiac contractility.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Hypertrophy.</a:t>
            </a:r>
            <a:endParaRPr lang="en-US" sz="1600" dirty="0">
              <a:solidFill>
                <a:prstClr val="white"/>
              </a:solidFill>
              <a:latin typeface="Corbel" panose="020B050302020402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Proinflammatory cytokines (e.g. tumor necrosis factor)</a:t>
            </a: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leading to:</a:t>
            </a:r>
          </a:p>
          <a:p>
            <a:pPr marL="1371600" lvl="2" indent="-457200" algn="just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Depress myocardial function leading to myocardial dysfunction and myocardial cell death.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0FE149E9-06FB-B8D7-64D5-7FE0D0049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2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E408645-0A5D-4176-02F1-B2627661A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FB19E223-0364-0589-5CAE-ECB1AF032729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B9660B6A-DAA1-99F8-EEB6-05101E5DF490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BA86C32-D1B8-FBA0-5E13-1B38CD8C278A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Pathophysiology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B2FFEF3-2B07-CC84-14F6-BA62BE970EB6}"/>
              </a:ext>
            </a:extLst>
          </p:cNvPr>
          <p:cNvSpPr txBox="1"/>
          <p:nvPr/>
        </p:nvSpPr>
        <p:spPr>
          <a:xfrm>
            <a:off x="396623" y="1370567"/>
            <a:ext cx="1134717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Counter Regulatory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2B995E3-9AF9-BCCB-706E-52083FAD5448}"/>
              </a:ext>
            </a:extLst>
          </p:cNvPr>
          <p:cNvSpPr txBox="1"/>
          <p:nvPr/>
        </p:nvSpPr>
        <p:spPr>
          <a:xfrm>
            <a:off x="396623" y="2221339"/>
            <a:ext cx="1134717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Natriuretic peptides: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Atrial natriuretic peptide (ANP), b-type natriuretic peptide (BNP).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Released in response to 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increase in atrial volume and ventricular pressure.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Promote venous and arterial vasodilatation, reduce preload and afterload.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Prolongation</a:t>
            </a: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of heart failure leading to depletion of these factors.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D362A41-3EF2-5428-39FD-1CBE4E79C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85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81F16C2-E9EF-949D-83CB-294E039E8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E89312C6-1CF1-3B3B-166A-56830FBB164A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566CEDB3-768C-3E08-4128-DD862E9AA582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51A7195-9B7F-BDE2-5826-55CDB838646D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Pathophysiology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6DA7D5D-73A3-FEB1-850B-1AAA476A44F3}"/>
              </a:ext>
            </a:extLst>
          </p:cNvPr>
          <p:cNvSpPr txBox="1"/>
          <p:nvPr/>
        </p:nvSpPr>
        <p:spPr>
          <a:xfrm>
            <a:off x="396623" y="1370567"/>
            <a:ext cx="1134717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Counter Regulatory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1681AD8-972A-291D-F88F-3F68457A5B0C}"/>
              </a:ext>
            </a:extLst>
          </p:cNvPr>
          <p:cNvSpPr txBox="1"/>
          <p:nvPr/>
        </p:nvSpPr>
        <p:spPr>
          <a:xfrm>
            <a:off x="59000" y="2080660"/>
            <a:ext cx="44231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Ventricular dilation: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9844AC7-CE6D-5EFB-BA9D-994ACB37BABF}"/>
              </a:ext>
            </a:extLst>
          </p:cNvPr>
          <p:cNvSpPr txBox="1"/>
          <p:nvPr/>
        </p:nvSpPr>
        <p:spPr>
          <a:xfrm>
            <a:off x="331761" y="2607197"/>
            <a:ext cx="3208759" cy="707886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Elevated left ventricular pressure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10218A9-C524-6D80-716C-3C2E6FE41187}"/>
              </a:ext>
            </a:extLst>
          </p:cNvPr>
          <p:cNvSpPr txBox="1"/>
          <p:nvPr/>
        </p:nvSpPr>
        <p:spPr>
          <a:xfrm>
            <a:off x="92609" y="3512701"/>
            <a:ext cx="3597815" cy="707886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Enlargement of cardiac chambers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080E560-5B81-CBE1-70B0-DA88CC44418C}"/>
              </a:ext>
            </a:extLst>
          </p:cNvPr>
          <p:cNvSpPr txBox="1"/>
          <p:nvPr/>
        </p:nvSpPr>
        <p:spPr>
          <a:xfrm>
            <a:off x="92609" y="4312133"/>
            <a:ext cx="3597815" cy="707886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Initially effective adaptive mechanism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0A644C6-352C-1A23-8EDB-602E994AEC40}"/>
              </a:ext>
            </a:extLst>
          </p:cNvPr>
          <p:cNvSpPr txBox="1"/>
          <p:nvPr/>
        </p:nvSpPr>
        <p:spPr>
          <a:xfrm>
            <a:off x="92609" y="5109845"/>
            <a:ext cx="3597815" cy="400110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More dilatation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2FE4D65-FF37-D088-0676-062F6DA9B986}"/>
              </a:ext>
            </a:extLst>
          </p:cNvPr>
          <p:cNvSpPr txBox="1"/>
          <p:nvPr/>
        </p:nvSpPr>
        <p:spPr>
          <a:xfrm>
            <a:off x="92608" y="5627917"/>
            <a:ext cx="3597815" cy="707886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Failure of adaptive mechanisms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9E10601-66B4-E643-B6C1-05F340D84927}"/>
              </a:ext>
            </a:extLst>
          </p:cNvPr>
          <p:cNvSpPr txBox="1"/>
          <p:nvPr/>
        </p:nvSpPr>
        <p:spPr>
          <a:xfrm>
            <a:off x="92607" y="6385145"/>
            <a:ext cx="3597815" cy="400110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Decreased COP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xmlns="" id="{84D3111A-51B2-6212-83DA-85BD311129FC}"/>
              </a:ext>
            </a:extLst>
          </p:cNvPr>
          <p:cNvSpPr/>
          <p:nvPr/>
        </p:nvSpPr>
        <p:spPr>
          <a:xfrm rot="5400000">
            <a:off x="2112148" y="3199122"/>
            <a:ext cx="278158" cy="4615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xmlns="" id="{31E770D3-6F69-B714-31AF-057442642670}"/>
              </a:ext>
            </a:extLst>
          </p:cNvPr>
          <p:cNvSpPr/>
          <p:nvPr/>
        </p:nvSpPr>
        <p:spPr>
          <a:xfrm rot="5400000">
            <a:off x="212830" y="4029955"/>
            <a:ext cx="278158" cy="4615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xmlns="" id="{9247EF4B-B310-29AF-DF2C-9F3AF9762407}"/>
              </a:ext>
            </a:extLst>
          </p:cNvPr>
          <p:cNvSpPr/>
          <p:nvPr/>
        </p:nvSpPr>
        <p:spPr>
          <a:xfrm rot="5400000">
            <a:off x="192682" y="4896525"/>
            <a:ext cx="278158" cy="4615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xmlns="" id="{0A164F0F-0D32-3AAA-AF99-249A1DD5B859}"/>
              </a:ext>
            </a:extLst>
          </p:cNvPr>
          <p:cNvSpPr/>
          <p:nvPr/>
        </p:nvSpPr>
        <p:spPr>
          <a:xfrm rot="5400000">
            <a:off x="170411" y="5447712"/>
            <a:ext cx="278158" cy="4615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xmlns="" id="{A97CA7C9-9C1A-65DF-81E7-89957E3C8A75}"/>
              </a:ext>
            </a:extLst>
          </p:cNvPr>
          <p:cNvSpPr/>
          <p:nvPr/>
        </p:nvSpPr>
        <p:spPr>
          <a:xfrm rot="5400000">
            <a:off x="156343" y="6154371"/>
            <a:ext cx="278158" cy="4615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B611561-114D-E975-A918-8C043E6F3217}"/>
              </a:ext>
            </a:extLst>
          </p:cNvPr>
          <p:cNvSpPr txBox="1"/>
          <p:nvPr/>
        </p:nvSpPr>
        <p:spPr>
          <a:xfrm>
            <a:off x="3976469" y="2066800"/>
            <a:ext cx="44231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Frank – Starling Law: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4F825ED-BEF8-420B-F333-35F751C46605}"/>
              </a:ext>
            </a:extLst>
          </p:cNvPr>
          <p:cNvSpPr txBox="1"/>
          <p:nvPr/>
        </p:nvSpPr>
        <p:spPr>
          <a:xfrm>
            <a:off x="4394980" y="2771897"/>
            <a:ext cx="3208759" cy="400110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Increase venous return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F4E1504-F03E-6851-7376-FBD8AF845537}"/>
              </a:ext>
            </a:extLst>
          </p:cNvPr>
          <p:cNvSpPr txBox="1"/>
          <p:nvPr/>
        </p:nvSpPr>
        <p:spPr>
          <a:xfrm>
            <a:off x="4155828" y="3381973"/>
            <a:ext cx="3597815" cy="400110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Increase force of contraction</a:t>
            </a:r>
            <a:endParaRPr 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0B59D9F-061B-226A-AE9D-8BE096A2D5F4}"/>
              </a:ext>
            </a:extLst>
          </p:cNvPr>
          <p:cNvSpPr txBox="1"/>
          <p:nvPr/>
        </p:nvSpPr>
        <p:spPr>
          <a:xfrm>
            <a:off x="4155828" y="3970385"/>
            <a:ext cx="3597815" cy="400110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More stretch of myocardium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A38034B-2B81-5CDD-DBD6-B41F457C2755}"/>
              </a:ext>
            </a:extLst>
          </p:cNvPr>
          <p:cNvSpPr txBox="1"/>
          <p:nvPr/>
        </p:nvSpPr>
        <p:spPr>
          <a:xfrm>
            <a:off x="4155828" y="4585219"/>
            <a:ext cx="3597815" cy="400110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More dilatation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C31AA10-A861-EC6F-051F-36EEFDC786D8}"/>
              </a:ext>
            </a:extLst>
          </p:cNvPr>
          <p:cNvSpPr txBox="1"/>
          <p:nvPr/>
        </p:nvSpPr>
        <p:spPr>
          <a:xfrm>
            <a:off x="4155827" y="5201766"/>
            <a:ext cx="3597815" cy="707886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Failure of adaptive mechanisms</a:t>
            </a:r>
            <a:endParaRPr 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1D04C196-616F-8B86-0F2C-98C2E188DE00}"/>
              </a:ext>
            </a:extLst>
          </p:cNvPr>
          <p:cNvSpPr txBox="1"/>
          <p:nvPr/>
        </p:nvSpPr>
        <p:spPr>
          <a:xfrm>
            <a:off x="4155826" y="6043397"/>
            <a:ext cx="3597815" cy="400110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Ineffective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contracrion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xmlns="" id="{C5E20D0F-F42C-6E1C-00F7-7B93FFFF57C2}"/>
              </a:ext>
            </a:extLst>
          </p:cNvPr>
          <p:cNvSpPr/>
          <p:nvPr/>
        </p:nvSpPr>
        <p:spPr>
          <a:xfrm rot="5400000">
            <a:off x="6175367" y="3068394"/>
            <a:ext cx="278158" cy="4615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xmlns="" id="{C6991C7E-FC1D-75B4-4E72-3F61D8AD206F}"/>
              </a:ext>
            </a:extLst>
          </p:cNvPr>
          <p:cNvSpPr/>
          <p:nvPr/>
        </p:nvSpPr>
        <p:spPr>
          <a:xfrm rot="5400000">
            <a:off x="6175366" y="3627172"/>
            <a:ext cx="278158" cy="4615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xmlns="" id="{8FF7566B-842F-AD95-C758-A8BD5CBB4FFB}"/>
              </a:ext>
            </a:extLst>
          </p:cNvPr>
          <p:cNvSpPr/>
          <p:nvPr/>
        </p:nvSpPr>
        <p:spPr>
          <a:xfrm rot="5400000">
            <a:off x="6175365" y="4243773"/>
            <a:ext cx="278158" cy="4615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xmlns="" id="{107A269D-AEAF-25E3-1EE2-49504134D396}"/>
              </a:ext>
            </a:extLst>
          </p:cNvPr>
          <p:cNvSpPr/>
          <p:nvPr/>
        </p:nvSpPr>
        <p:spPr>
          <a:xfrm rot="5400000">
            <a:off x="6175364" y="4896049"/>
            <a:ext cx="278158" cy="4615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xmlns="" id="{6BA485BB-FACC-EC5C-5991-F5AAD17182F2}"/>
              </a:ext>
            </a:extLst>
          </p:cNvPr>
          <p:cNvSpPr/>
          <p:nvPr/>
        </p:nvSpPr>
        <p:spPr>
          <a:xfrm rot="5400000">
            <a:off x="6175363" y="5726990"/>
            <a:ext cx="278158" cy="4615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C6AAA8B-E717-4044-44F9-763884281F52}"/>
              </a:ext>
            </a:extLst>
          </p:cNvPr>
          <p:cNvSpPr txBox="1"/>
          <p:nvPr/>
        </p:nvSpPr>
        <p:spPr>
          <a:xfrm>
            <a:off x="8179777" y="2080660"/>
            <a:ext cx="2858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Hypertrophy: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8C35D69-5FD4-18D4-F063-DC5FF9EBF1DB}"/>
              </a:ext>
            </a:extLst>
          </p:cNvPr>
          <p:cNvSpPr txBox="1"/>
          <p:nvPr/>
        </p:nvSpPr>
        <p:spPr>
          <a:xfrm>
            <a:off x="8725484" y="2769553"/>
            <a:ext cx="3208759" cy="400110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Chronic dilatation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33F477C-9886-919F-B3DE-75BC9FB442E2}"/>
              </a:ext>
            </a:extLst>
          </p:cNvPr>
          <p:cNvSpPr txBox="1"/>
          <p:nvPr/>
        </p:nvSpPr>
        <p:spPr>
          <a:xfrm>
            <a:off x="8486332" y="3379629"/>
            <a:ext cx="3597815" cy="707886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Increase muscle mass and cardiac wall thickness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E023975-12B1-4C21-DBB4-0A9E7C1F7D95}"/>
              </a:ext>
            </a:extLst>
          </p:cNvPr>
          <p:cNvSpPr txBox="1"/>
          <p:nvPr/>
        </p:nvSpPr>
        <p:spPr>
          <a:xfrm>
            <a:off x="8486332" y="4333809"/>
            <a:ext cx="3597815" cy="400110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Increase in O2 demand</a:t>
            </a:r>
            <a:endParaRPr 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FAB6FCC-4568-376B-DC10-76E5D99DF9E6}"/>
              </a:ext>
            </a:extLst>
          </p:cNvPr>
          <p:cNvSpPr txBox="1"/>
          <p:nvPr/>
        </p:nvSpPr>
        <p:spPr>
          <a:xfrm>
            <a:off x="8486332" y="5004911"/>
            <a:ext cx="3597815" cy="707886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Demand supply mismatch due to poor coronary supply</a:t>
            </a:r>
            <a:endParaRPr 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F5C9800-5A10-56E8-368E-85A4211103EC}"/>
              </a:ext>
            </a:extLst>
          </p:cNvPr>
          <p:cNvSpPr txBox="1"/>
          <p:nvPr/>
        </p:nvSpPr>
        <p:spPr>
          <a:xfrm>
            <a:off x="8486331" y="6015355"/>
            <a:ext cx="3597815" cy="707886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Poor contractility &amp; prone to ventricular dysrhythmia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xmlns="" id="{57939D6F-6C7E-AEEB-94BD-C61266B2FD59}"/>
              </a:ext>
            </a:extLst>
          </p:cNvPr>
          <p:cNvSpPr/>
          <p:nvPr/>
        </p:nvSpPr>
        <p:spPr>
          <a:xfrm rot="5400000">
            <a:off x="10505871" y="3066050"/>
            <a:ext cx="278158" cy="4615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xmlns="" id="{33A80253-4CDE-8048-D3C2-24D7FFA809BD}"/>
              </a:ext>
            </a:extLst>
          </p:cNvPr>
          <p:cNvSpPr/>
          <p:nvPr/>
        </p:nvSpPr>
        <p:spPr>
          <a:xfrm rot="5400000">
            <a:off x="10505870" y="3948392"/>
            <a:ext cx="278158" cy="4615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xmlns="" id="{9739C7CC-B6C8-5BBA-FECD-39AFBBE5FEC0}"/>
              </a:ext>
            </a:extLst>
          </p:cNvPr>
          <p:cNvSpPr/>
          <p:nvPr/>
        </p:nvSpPr>
        <p:spPr>
          <a:xfrm rot="5400000">
            <a:off x="10505871" y="4647988"/>
            <a:ext cx="278158" cy="4615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xmlns="" id="{587E424E-29D4-AF13-10C3-16671C856CBC}"/>
              </a:ext>
            </a:extLst>
          </p:cNvPr>
          <p:cNvSpPr/>
          <p:nvPr/>
        </p:nvSpPr>
        <p:spPr>
          <a:xfrm rot="5400000">
            <a:off x="10505870" y="5666027"/>
            <a:ext cx="278158" cy="4615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F843D2A9-DB48-0D8E-8C4C-CA0DAFECF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4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5CD987A-DA2B-3939-09AA-5BAE400F5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1233BDAC-A1FA-31E5-AFED-BB0C9EB620B1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922E6AE-8554-AAF9-9DDB-ECCCF79801EF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96F8BB2-68EC-82BD-67F1-221B834B6A6F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Pathophysiology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3439E62-44DF-2686-CFCB-0A96D3AF8581}"/>
              </a:ext>
            </a:extLst>
          </p:cNvPr>
          <p:cNvSpPr txBox="1"/>
          <p:nvPr/>
        </p:nvSpPr>
        <p:spPr>
          <a:xfrm>
            <a:off x="396623" y="1370567"/>
            <a:ext cx="1134717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Heart Failure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EFD3F34-2F95-34B8-C6A3-6C03F80BD7F6}"/>
              </a:ext>
            </a:extLst>
          </p:cNvPr>
          <p:cNvSpPr txBox="1"/>
          <p:nvPr/>
        </p:nvSpPr>
        <p:spPr>
          <a:xfrm>
            <a:off x="3021703" y="2129885"/>
            <a:ext cx="6148593" cy="523220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Decreased Cardiac Output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33E7DFB-5137-41FB-8E8D-7185700CD64F}"/>
              </a:ext>
            </a:extLst>
          </p:cNvPr>
          <p:cNvSpPr txBox="1"/>
          <p:nvPr/>
        </p:nvSpPr>
        <p:spPr>
          <a:xfrm>
            <a:off x="396623" y="3075057"/>
            <a:ext cx="3597815" cy="707886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Activation of the Sympathetic nervous system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9C3A324-400B-9DE6-8B46-5E16B45E35AC}"/>
              </a:ext>
            </a:extLst>
          </p:cNvPr>
          <p:cNvSpPr txBox="1"/>
          <p:nvPr/>
        </p:nvSpPr>
        <p:spPr>
          <a:xfrm>
            <a:off x="4297091" y="6385145"/>
            <a:ext cx="3597815" cy="400110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Ventricular hypertrophy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xmlns="" id="{334F897F-CEAF-D005-F0EF-E477F4E4A59D}"/>
              </a:ext>
            </a:extLst>
          </p:cNvPr>
          <p:cNvSpPr/>
          <p:nvPr/>
        </p:nvSpPr>
        <p:spPr>
          <a:xfrm rot="5400000">
            <a:off x="3113398" y="4334538"/>
            <a:ext cx="278158" cy="4615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17C10CA-6209-6D70-1039-C4B2F4AE8EFB}"/>
              </a:ext>
            </a:extLst>
          </p:cNvPr>
          <p:cNvSpPr txBox="1"/>
          <p:nvPr/>
        </p:nvSpPr>
        <p:spPr>
          <a:xfrm>
            <a:off x="2691618" y="4651434"/>
            <a:ext cx="6808762" cy="1015663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Arterial &amp; venous vasoconstriction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Salt &amp; water retention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140958E-C892-5653-BE44-AB8F20DCF582}"/>
              </a:ext>
            </a:extLst>
          </p:cNvPr>
          <p:cNvSpPr txBox="1"/>
          <p:nvPr/>
        </p:nvSpPr>
        <p:spPr>
          <a:xfrm>
            <a:off x="4297091" y="5873814"/>
            <a:ext cx="3597815" cy="400110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Stretching of the myocardium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xmlns="" id="{0087D124-42C4-9E6B-ED6D-C0C76A323C9D}"/>
              </a:ext>
            </a:extLst>
          </p:cNvPr>
          <p:cNvSpPr/>
          <p:nvPr/>
        </p:nvSpPr>
        <p:spPr>
          <a:xfrm rot="5400000">
            <a:off x="5931129" y="5517189"/>
            <a:ext cx="278158" cy="4615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xmlns="" id="{FD08E728-8C52-3F38-CADC-255C983CF10A}"/>
              </a:ext>
            </a:extLst>
          </p:cNvPr>
          <p:cNvSpPr/>
          <p:nvPr/>
        </p:nvSpPr>
        <p:spPr>
          <a:xfrm rot="5400000">
            <a:off x="8483635" y="4334538"/>
            <a:ext cx="278158" cy="4615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C1AF3B5-12A2-10CE-D702-9895BFFD9F0E}"/>
              </a:ext>
            </a:extLst>
          </p:cNvPr>
          <p:cNvSpPr txBox="1"/>
          <p:nvPr/>
        </p:nvSpPr>
        <p:spPr>
          <a:xfrm>
            <a:off x="396623" y="3945257"/>
            <a:ext cx="3597815" cy="400110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Increased heart rate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631EA14-BFE2-DE23-D106-2387EBE0906B}"/>
              </a:ext>
            </a:extLst>
          </p:cNvPr>
          <p:cNvSpPr txBox="1"/>
          <p:nvPr/>
        </p:nvSpPr>
        <p:spPr>
          <a:xfrm>
            <a:off x="8145979" y="3075057"/>
            <a:ext cx="3597815" cy="400110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Decreased renal blood flow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E1FE377-E672-6367-B0F9-0E1857495BDD}"/>
              </a:ext>
            </a:extLst>
          </p:cNvPr>
          <p:cNvSpPr txBox="1"/>
          <p:nvPr/>
        </p:nvSpPr>
        <p:spPr>
          <a:xfrm>
            <a:off x="8143637" y="3945257"/>
            <a:ext cx="3597815" cy="400110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RAAS system activation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xmlns="" id="{AC0F1271-45EC-2F8F-687F-91F91F918CE6}"/>
              </a:ext>
            </a:extLst>
          </p:cNvPr>
          <p:cNvSpPr/>
          <p:nvPr/>
        </p:nvSpPr>
        <p:spPr>
          <a:xfrm rot="5400000">
            <a:off x="5984819" y="6068983"/>
            <a:ext cx="170777" cy="4615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xmlns="" id="{943B016B-086F-6667-1BF3-322B1F8C2A06}"/>
              </a:ext>
            </a:extLst>
          </p:cNvPr>
          <p:cNvSpPr/>
          <p:nvPr/>
        </p:nvSpPr>
        <p:spPr>
          <a:xfrm rot="5400000">
            <a:off x="9803465" y="3506977"/>
            <a:ext cx="278158" cy="4615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xmlns="" id="{6AFF380D-71F3-02A3-40BE-1ADC1AC452B7}"/>
              </a:ext>
            </a:extLst>
          </p:cNvPr>
          <p:cNvSpPr/>
          <p:nvPr/>
        </p:nvSpPr>
        <p:spPr>
          <a:xfrm rot="5400000">
            <a:off x="8658988" y="2657376"/>
            <a:ext cx="278158" cy="4615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xmlns="" id="{7291D3DB-E852-ED9E-50F7-0303E363B1AA}"/>
              </a:ext>
            </a:extLst>
          </p:cNvPr>
          <p:cNvSpPr/>
          <p:nvPr/>
        </p:nvSpPr>
        <p:spPr>
          <a:xfrm rot="5400000">
            <a:off x="3349931" y="2657376"/>
            <a:ext cx="278158" cy="4615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xmlns="" id="{7DA53687-888C-203F-8CDF-C923ED0AEC5B}"/>
              </a:ext>
            </a:extLst>
          </p:cNvPr>
          <p:cNvSpPr/>
          <p:nvPr/>
        </p:nvSpPr>
        <p:spPr>
          <a:xfrm rot="5400000">
            <a:off x="3344172" y="3642723"/>
            <a:ext cx="278158" cy="4615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AAA54CF8-792D-22CA-B06C-BE114399B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57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2BB8A29-26DB-0585-3524-08FBE04C4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622C7FB6-EA0F-6176-5835-4D87C96908D4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804FFD71-DC30-AA65-CF92-D3EDA7FCDA0A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FE2DF4A-C1CA-76D9-6E93-672BED8954A6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 Classification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4ADF583-E8EF-FDDE-9FCF-D4D9E1A2E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xmlns="" id="{81FE2F63-0B78-6191-DCEB-5D2AA9FE3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251784"/>
              </p:ext>
            </p:extLst>
          </p:nvPr>
        </p:nvGraphicFramePr>
        <p:xfrm>
          <a:off x="600637" y="2316480"/>
          <a:ext cx="11376063" cy="41757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18118">
                  <a:extLst>
                    <a:ext uri="{9D8B030D-6E8A-4147-A177-3AD203B41FA5}">
                      <a16:colId xmlns:a16="http://schemas.microsoft.com/office/drawing/2014/main" xmlns="" val="245391463"/>
                    </a:ext>
                  </a:extLst>
                </a:gridCol>
                <a:gridCol w="8857945">
                  <a:extLst>
                    <a:ext uri="{9D8B030D-6E8A-4147-A177-3AD203B41FA5}">
                      <a16:colId xmlns:a16="http://schemas.microsoft.com/office/drawing/2014/main" xmlns="" val="3131229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adi Extra Light" panose="020B0204020104020204" pitchFamily="34" charset="0"/>
                        </a:rPr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entury Gothic" panose="020B0502020202020204" pitchFamily="34" charset="0"/>
                        </a:rPr>
                        <a:t>Patient Symptoms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70320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adi Extra Light" panose="020B0204020104020204" pitchFamily="34" charset="0"/>
                        </a:rPr>
                        <a:t>Class I (Mild)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entury Gothic" panose="020B0502020202020204" pitchFamily="34" charset="0"/>
                        </a:rPr>
                        <a:t>No Limitation of the physical activity. Ordinary physical activity does not cause undue fatigue, palpitation or shortness of breath.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25275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adi Extra Light" panose="020B0204020104020204" pitchFamily="34" charset="0"/>
                        </a:rPr>
                        <a:t>Class II (Mild)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Slight Limitation of the physical activity. Comfortable at rest, but ordinary physical activity results in fatigue, palpitation or shortness of breath.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5689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adi Extra Light" panose="020B0204020104020204" pitchFamily="34" charset="0"/>
                        </a:rPr>
                        <a:t>Class III (Moderate)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entury Gothic" panose="020B0502020202020204" pitchFamily="34" charset="0"/>
                        </a:rPr>
                        <a:t>Marked Limitation of the physical activity. Comfortable at rest, but less than ordinary physical activity results in fatigue, palpitation or shortness of breath.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99325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badi Extra Light" panose="020B0204020104020204" pitchFamily="34" charset="0"/>
                        </a:rPr>
                        <a:t>Class IV (Severe)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entury Gothic" panose="020B0502020202020204" pitchFamily="34" charset="0"/>
                        </a:rPr>
                        <a:t>Unable to carry out any physical activity without discomfort. Symptoms of fatigue, palpitation or shortness of breath are present. If any physical activity is undertaken, discomfort increases.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6586027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3537130-8C89-CF00-2268-FC020C20475D}"/>
              </a:ext>
            </a:extLst>
          </p:cNvPr>
          <p:cNvSpPr txBox="1"/>
          <p:nvPr/>
        </p:nvSpPr>
        <p:spPr>
          <a:xfrm>
            <a:off x="600637" y="1651922"/>
            <a:ext cx="1137606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New York Heart Association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8254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C6E0ED5-0E8D-7AF5-3F1B-437835D03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84320730-80FB-2544-89B6-9931DB6571DD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4B18D478-C715-4CFE-90EB-8CE95531CAF6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F02F069-F4CF-D17E-79E2-23BBAF89190C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 Risk Factors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0FB9847-7CF7-CC31-C215-574928AF6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0A351E9-F0E8-8143-ECD6-D2EB9522115A}"/>
              </a:ext>
            </a:extLst>
          </p:cNvPr>
          <p:cNvSpPr txBox="1"/>
          <p:nvPr/>
        </p:nvSpPr>
        <p:spPr>
          <a:xfrm>
            <a:off x="549519" y="1294228"/>
            <a:ext cx="6098344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Primary risk factors: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Coronary artery disease (CAD).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Advancing age.</a:t>
            </a:r>
          </a:p>
          <a:p>
            <a:endParaRPr 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r>
              <a:rPr lang="en-US" sz="2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Contributing risk factors: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Hypertension.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Diabetes.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Tobacco use.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Obesity.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Dyslipidemia.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African American descent.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Valvular heart disease.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Hypervolemia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942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A44CBC8-57DF-7B07-136D-8CDA4E1B8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1E50731-DECE-D6A1-640C-47DE591BF2A5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46DC3CDF-35DC-A631-C434-68FBC2FF42D3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0953638-758B-B581-EAD3-F289A29F555C}"/>
              </a:ext>
            </a:extLst>
          </p:cNvPr>
          <p:cNvSpPr/>
          <p:nvPr/>
        </p:nvSpPr>
        <p:spPr>
          <a:xfrm>
            <a:off x="464234" y="351684"/>
            <a:ext cx="11211951" cy="9284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Indented Learning Outcomes (ILOs)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348B204-8BB4-DA09-A0D3-1D52F8712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xmlns="" id="{649288EC-5C24-613C-06D6-40828E90BBD4}"/>
              </a:ext>
            </a:extLst>
          </p:cNvPr>
          <p:cNvSpPr txBox="1">
            <a:spLocks/>
          </p:cNvSpPr>
          <p:nvPr/>
        </p:nvSpPr>
        <p:spPr>
          <a:xfrm>
            <a:off x="464233" y="1346980"/>
            <a:ext cx="11310421" cy="706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By the end of this lecture the student will be able to:</a:t>
            </a: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4B63FB5-CC02-E1EC-C72B-EF5DACD59657}"/>
              </a:ext>
            </a:extLst>
          </p:cNvPr>
          <p:cNvSpPr txBox="1"/>
          <p:nvPr/>
        </p:nvSpPr>
        <p:spPr>
          <a:xfrm>
            <a:off x="642016" y="2258999"/>
            <a:ext cx="1113263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Definition and types of heart failure.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Pathogenesis of different types of heart failure.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Risk factors of heart failure.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Stages of heart failure.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Symptoms and signs of heart failure.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Complication of heart failure.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Evaluation of heart failure.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Treatment of heart failure.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Prognosis of heart failure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0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A5DE960-92E0-B2B3-3408-D41E5D678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4C0E31C1-7A59-784C-40DC-08F1D0F2799B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C0D636E-FB34-165E-6C53-0094FAB0F5A6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71EB503-B4E5-2140-118A-9248C68EA425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 Causes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BC139D9-604D-60C8-27B8-1B57E79C2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7FEF07C-7DE9-05E4-6DBA-35E61111D43D}"/>
              </a:ext>
            </a:extLst>
          </p:cNvPr>
          <p:cNvSpPr txBox="1"/>
          <p:nvPr/>
        </p:nvSpPr>
        <p:spPr>
          <a:xfrm>
            <a:off x="464234" y="1274409"/>
            <a:ext cx="11512466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Impaired cardiac function: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Coronary heart disease.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Cardiomyopathy.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Rheumatic fever.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Endocarditis.</a:t>
            </a:r>
          </a:p>
          <a:p>
            <a:endParaRPr lang="en-US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r>
              <a:rPr lang="en-US" sz="2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Increased cardiac workload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Hypertension.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Valvular disorders.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Anemias.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Congenital heart defects.</a:t>
            </a:r>
          </a:p>
          <a:p>
            <a:endParaRPr lang="en-US" sz="1600" b="1" u="sng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r>
              <a:rPr lang="en-US" sz="2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Acute non-cardiac conditions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Volume overload.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Hyperthyroid, fever, infection.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59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61967DB-6C86-E758-26D8-0120C7610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8760F151-2A40-7F6F-709E-51B12CA67325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8BCAE5C-0CED-06FC-7B78-232EFA592D5A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0B04CB1-B43F-63F1-52CA-F312210F42CB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 Causes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A8F05FD-5768-CC50-D122-4B6965D12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08BFED9-A108-6A57-7057-B72A43E7340F}"/>
              </a:ext>
            </a:extLst>
          </p:cNvPr>
          <p:cNvSpPr txBox="1"/>
          <p:nvPr/>
        </p:nvSpPr>
        <p:spPr>
          <a:xfrm>
            <a:off x="553342" y="1308951"/>
            <a:ext cx="1112284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Systolic versus Diastolic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Systolic:</a:t>
            </a: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Loss of contractility get decrease COP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Diastolic:</a:t>
            </a: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Decreased filling or preload.</a:t>
            </a:r>
          </a:p>
          <a:p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r>
              <a:rPr lang="en-US" sz="2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Left sided versus Right sided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Left ventricle: </a:t>
            </a: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Lungs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Right ventricle: </a:t>
            </a: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peripheral.</a:t>
            </a:r>
          </a:p>
          <a:p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r>
              <a:rPr lang="en-US" sz="2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High output versus low output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Hypermetabolic state</a:t>
            </a:r>
          </a:p>
          <a:p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r>
              <a:rPr lang="en-US" sz="2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Acute versus Chronic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Acute MI.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Chronic cardiomyopathy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40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4914579-E13A-43AA-98A0-4858E8ABF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6BBF852B-519E-7899-6DDA-A1F6EAE3BBFB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BA3B12D8-6C97-17A9-B8DA-244724DFFECA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6A2C1E2-1AE8-5B5A-90D7-9D22C1A5C526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 Symptoms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E18D633-775A-7033-33D1-C653F6E59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5558D14-D203-AA1E-3881-13B4DA435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20077" t="33223" r="39769" b="25527"/>
          <a:stretch/>
        </p:blipFill>
        <p:spPr>
          <a:xfrm>
            <a:off x="1055077" y="1655271"/>
            <a:ext cx="9734843" cy="493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1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DAADE92-AFDD-696A-C73E-FC6CD421B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F803678-1D5C-C375-B7EF-83E17C5DD30C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FCD064F-18B0-2635-DDBB-27185AF37B57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4DAA496-8E1D-3B95-A0AC-36C7BC1B9232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 Symptoms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AB89CEC-10C1-F9E0-0FEF-A3B1AB8D8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0AAED9E-61E0-B2E0-2552-BAB6DBBEB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7384" t="45742" r="44962" b="20190"/>
          <a:stretch/>
        </p:blipFill>
        <p:spPr>
          <a:xfrm>
            <a:off x="8315940" y="1655271"/>
            <a:ext cx="3660760" cy="48158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D053AD3-80BF-A571-3BC4-38F8D06583AF}"/>
              </a:ext>
            </a:extLst>
          </p:cNvPr>
          <p:cNvSpPr txBox="1"/>
          <p:nvPr/>
        </p:nvSpPr>
        <p:spPr>
          <a:xfrm>
            <a:off x="464234" y="1780847"/>
            <a:ext cx="7640687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Signs and symptoms:</a:t>
            </a:r>
          </a:p>
          <a:p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Dyspnea.</a:t>
            </a:r>
          </a:p>
          <a:p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Orthopnea &amp; PND ??.</a:t>
            </a:r>
          </a:p>
          <a:p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Cheyne stokes.</a:t>
            </a:r>
          </a:p>
          <a:p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Fatigue</a:t>
            </a:r>
          </a:p>
          <a:p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Anxiety.</a:t>
            </a:r>
          </a:p>
          <a:p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Rales.</a:t>
            </a:r>
          </a:p>
          <a:p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r>
              <a:rPr lang="en-US" sz="2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Orthopnea:</a:t>
            </a: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</a:t>
            </a:r>
          </a:p>
          <a:p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Dyspnea on lying </a:t>
            </a:r>
          </a:p>
          <a:p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blood to the pulmonary circulation while recumbent</a:t>
            </a:r>
          </a:p>
        </p:txBody>
      </p:sp>
    </p:spTree>
    <p:extLst>
      <p:ext uri="{BB962C8B-B14F-4D97-AF65-F5344CB8AC3E}">
        <p14:creationId xmlns:p14="http://schemas.microsoft.com/office/powerpoint/2010/main" val="91238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EDE644D-B8C6-A097-E3E1-F2D6B450E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60FD707-9A46-CF40-E5DA-DA8997F27B04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31BB28F-62BF-4BF5-5E71-C0B7CBFFFA4E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6B62C51-0220-F09D-563F-C74392B97789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 Symptoms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20D2465-2E9C-C68E-10BF-7F41BAB9F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891C69D-119B-3D32-7E19-BD293F99369D}"/>
              </a:ext>
            </a:extLst>
          </p:cNvPr>
          <p:cNvSpPr txBox="1"/>
          <p:nvPr/>
        </p:nvSpPr>
        <p:spPr>
          <a:xfrm>
            <a:off x="600637" y="1651922"/>
            <a:ext cx="1137606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Paroxysmal Nocturnal Dyspnea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2FE5477-36B2-C0DF-FC1B-AA358E1BA95E}"/>
              </a:ext>
            </a:extLst>
          </p:cNvPr>
          <p:cNvSpPr txBox="1"/>
          <p:nvPr/>
        </p:nvSpPr>
        <p:spPr>
          <a:xfrm>
            <a:off x="600637" y="2343554"/>
            <a:ext cx="11376061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Attacks of severe shortness of breath and coughing that generally occurs at night.</a:t>
            </a:r>
          </a:p>
          <a:p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It usually awakens the person from sleep, and may be quite frightening.</a:t>
            </a:r>
          </a:p>
          <a:p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r>
              <a:rPr lang="en-US" sz="2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Cause:</a:t>
            </a: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Depression of the respiratory center during sleep, which may reduce arterial oxygen tension, particularly in patients with reduced pulmonary compliance.</a:t>
            </a: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Redistribution of blood volume from the lower extremities and splanchnic beds to the lungs.</a:t>
            </a:r>
          </a:p>
          <a:p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algn="just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Little effect in normal individuals, but in patient with failing left ventricle, there is a significant reduction in vital capacity and pulmonary compliance with resultant shortness of breath. </a:t>
            </a:r>
          </a:p>
        </p:txBody>
      </p:sp>
    </p:spTree>
    <p:extLst>
      <p:ext uri="{BB962C8B-B14F-4D97-AF65-F5344CB8AC3E}">
        <p14:creationId xmlns:p14="http://schemas.microsoft.com/office/powerpoint/2010/main" val="295863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C9DBE85-23C8-6F0F-2D31-7EE98ABD4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604AEE4-BA17-1C85-B1C0-FE4227A96E0B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AD98F493-AD8C-A471-EF45-43A67956B87A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1D2A721-3D3E-A199-E0A7-041FE3978381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Acute Decompensated H.F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362A244-A2A1-BFC9-C364-708718EE1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F042697-8165-5CFA-40AE-81E02ADD4BDA}"/>
              </a:ext>
            </a:extLst>
          </p:cNvPr>
          <p:cNvSpPr txBox="1"/>
          <p:nvPr/>
        </p:nvSpPr>
        <p:spPr>
          <a:xfrm>
            <a:off x="600637" y="1651922"/>
            <a:ext cx="1137606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Clinical manifestation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0DD847C-B6C7-B187-54CD-43B60C839070}"/>
              </a:ext>
            </a:extLst>
          </p:cNvPr>
          <p:cNvSpPr txBox="1"/>
          <p:nvPr/>
        </p:nvSpPr>
        <p:spPr>
          <a:xfrm>
            <a:off x="600636" y="2534705"/>
            <a:ext cx="4783015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Physical Findings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5779781-4490-DC77-C776-21D6586A2666}"/>
              </a:ext>
            </a:extLst>
          </p:cNvPr>
          <p:cNvSpPr txBox="1"/>
          <p:nvPr/>
        </p:nvSpPr>
        <p:spPr>
          <a:xfrm>
            <a:off x="600636" y="3417488"/>
            <a:ext cx="478301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Orthopnea.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Dyspnea &amp; Tachypnea.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Use of accessory respiratory muscles.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Cyanosis.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Cool and clammy skin.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S3 gallop rhythm.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47CC59B-4E81-7501-74FF-1BE26FD96579}"/>
              </a:ext>
            </a:extLst>
          </p:cNvPr>
          <p:cNvSpPr txBox="1"/>
          <p:nvPr/>
        </p:nvSpPr>
        <p:spPr>
          <a:xfrm>
            <a:off x="7193683" y="2534704"/>
            <a:ext cx="4783015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Physical Findings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9E21C91-ECC1-F152-2A4F-A6D439018E17}"/>
              </a:ext>
            </a:extLst>
          </p:cNvPr>
          <p:cNvSpPr txBox="1"/>
          <p:nvPr/>
        </p:nvSpPr>
        <p:spPr>
          <a:xfrm>
            <a:off x="7193682" y="3417486"/>
            <a:ext cx="478301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Cough with frothy, blood-tinged sputum.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Breath sounds: Crackles, wheezes, rhonchi.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Tachycardia.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Hypotension or hypertension.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11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175CD79-384D-B097-D903-34FF16D45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5D16141-21BA-FAEC-80CB-EBAA74EF0575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D46428A-3AB8-0453-C420-D157A91D3147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692C5CC-D814-2C29-F0ED-69C05E47D751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Right Heart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DA949EE-FD66-4C01-475B-4C5C06460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B3BF6FC-82CC-2655-E254-EB863B742C6F}"/>
              </a:ext>
            </a:extLst>
          </p:cNvPr>
          <p:cNvSpPr txBox="1"/>
          <p:nvPr/>
        </p:nvSpPr>
        <p:spPr>
          <a:xfrm>
            <a:off x="600637" y="1651922"/>
            <a:ext cx="1137606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Signs &amp; Symptoms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720789D-B9F2-2B00-0CB9-6083770D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46583" t="12706" b="7985"/>
          <a:stretch/>
        </p:blipFill>
        <p:spPr>
          <a:xfrm>
            <a:off x="7911135" y="2388092"/>
            <a:ext cx="4065563" cy="44275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C183E8-2335-9EB8-6752-3C0250492E6F}"/>
              </a:ext>
            </a:extLst>
          </p:cNvPr>
          <p:cNvSpPr txBox="1"/>
          <p:nvPr/>
        </p:nvSpPr>
        <p:spPr>
          <a:xfrm>
            <a:off x="600636" y="2832135"/>
            <a:ext cx="716024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Fatigue, weakness, lethargy.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Weight gain.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Increase abdominal girth.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Anorexia.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Rt. Upper quadrant pain.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Elevated neck veins.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Hepatomegaly.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00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BA40288-BF6F-35B1-368E-16849D2D5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88D974A6-2FA8-D6BA-2617-7AB8C7649B92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4C59C726-FE27-BE08-AE1A-81928220EF9F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1C41CF4-F7A7-F89E-EC0B-7AD8DD5261EB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588A3DA-8530-25F6-F7FC-4251B3991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1BB71E6-BE67-0306-97D2-A0AD0A5A2D0D}"/>
              </a:ext>
            </a:extLst>
          </p:cNvPr>
          <p:cNvSpPr txBox="1"/>
          <p:nvPr/>
        </p:nvSpPr>
        <p:spPr>
          <a:xfrm>
            <a:off x="600637" y="1651922"/>
            <a:ext cx="1137606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Complications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9DF4A2E-EFD3-485D-A73C-03A81A23C71E}"/>
              </a:ext>
            </a:extLst>
          </p:cNvPr>
          <p:cNvSpPr txBox="1"/>
          <p:nvPr/>
        </p:nvSpPr>
        <p:spPr>
          <a:xfrm>
            <a:off x="600636" y="2263939"/>
            <a:ext cx="1137606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Pleural effusion.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Atrial fibrillation (most common dysrhythmia).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High risk of fatal dysrhythmias (e.g. sudden cardiac death, ventricular tachycardia) with HF and EF &lt; 35%.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Severe Hepatomegaly especially with RV failure. This will lead to fibrosis and cirrhosis (cardiac cirrhosis).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Renal insufficiency and failure (Cardio – renal syndrome).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650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0AA72BF-D7AA-EF51-00C9-32E1FCBFD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0A81763-A7D1-5692-A3A6-AAC644128ED6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E05B48FA-CAB5-D626-3F80-236D5747F375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78CAE54-EBF2-AB44-59A9-F021E43484E4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FB9A1ED-339D-EB38-0DF2-28884BBBA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A54B835-8E5D-8818-814C-B984CBEAA750}"/>
              </a:ext>
            </a:extLst>
          </p:cNvPr>
          <p:cNvSpPr txBox="1"/>
          <p:nvPr/>
        </p:nvSpPr>
        <p:spPr>
          <a:xfrm>
            <a:off x="600637" y="1651922"/>
            <a:ext cx="1137606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Initial 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0D8B3E2-B5D5-5ADC-887A-A47CD715C113}"/>
              </a:ext>
            </a:extLst>
          </p:cNvPr>
          <p:cNvSpPr txBox="1"/>
          <p:nvPr/>
        </p:nvSpPr>
        <p:spPr>
          <a:xfrm>
            <a:off x="600636" y="2334279"/>
            <a:ext cx="11376061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Primary Goal: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radley Hand ITC" panose="03070402050302030203" pitchFamily="66" charset="0"/>
              </a:rPr>
              <a:t>Determine underlying cause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Bradley Hand ITC" panose="03070402050302030203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FA89275-3B4D-1489-BC11-1FA187E6655E}"/>
              </a:ext>
            </a:extLst>
          </p:cNvPr>
          <p:cNvSpPr txBox="1"/>
          <p:nvPr/>
        </p:nvSpPr>
        <p:spPr>
          <a:xfrm>
            <a:off x="600636" y="2925120"/>
            <a:ext cx="113760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Thorough history and physical examination to identify cardiac and non cardiac disorders or behaviors that might cause or accelerate the development or prognosis of HF.</a:t>
            </a:r>
          </a:p>
          <a:p>
            <a:pPr algn="just"/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Volume status and vital signs should be assessed.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288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B47199F-4754-49A0-392A-7063D1646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5D12E16F-5F78-1750-BFD7-7972E6EC2A53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29FFA8F-9B10-7FB4-BA11-30421589735C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3047ACC-4039-7521-648C-169AF7B49E40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532E54B-23C3-F2D7-ADC3-B5AB2CC1B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9A987D1-9E38-2861-5767-44B592FFA2CF}"/>
              </a:ext>
            </a:extLst>
          </p:cNvPr>
          <p:cNvSpPr txBox="1"/>
          <p:nvPr/>
        </p:nvSpPr>
        <p:spPr>
          <a:xfrm>
            <a:off x="600637" y="1651922"/>
            <a:ext cx="1137606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Diagnostic Tests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2A14B58-90BC-DC45-E28B-78FEFE6391B3}"/>
              </a:ext>
            </a:extLst>
          </p:cNvPr>
          <p:cNvSpPr txBox="1"/>
          <p:nvPr/>
        </p:nvSpPr>
        <p:spPr>
          <a:xfrm>
            <a:off x="600636" y="2981393"/>
            <a:ext cx="519525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ECG.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Chest X – ray.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Complete blood count (CBC).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Urine analysis.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Serum electrolytes.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Serum creatinine &amp; BUN.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Glucose.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Fasting Lipid profile.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Liver function tests.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Thyroid stimulating hormone.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B463824-67C9-208B-1F99-97429BD57FE8}"/>
              </a:ext>
            </a:extLst>
          </p:cNvPr>
          <p:cNvSpPr txBox="1"/>
          <p:nvPr/>
        </p:nvSpPr>
        <p:spPr>
          <a:xfrm>
            <a:off x="600636" y="2334279"/>
            <a:ext cx="11376061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Initial Lab workup includes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Bradley Hand ITC" panose="03070402050302030203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36DFED0-12E3-77E6-ACA8-9AAB48721711}"/>
              </a:ext>
            </a:extLst>
          </p:cNvPr>
          <p:cNvSpPr txBox="1"/>
          <p:nvPr/>
        </p:nvSpPr>
        <p:spPr>
          <a:xfrm>
            <a:off x="6288666" y="2981393"/>
            <a:ext cx="51952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1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Cardiac troponins.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1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BNP.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1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Arterial blood gas (ABG).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733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Definition: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58693C9-7CB1-4A90-80FB-AFD6B78C6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DB4117F-267D-2654-ACB4-C4850946DDD6}"/>
              </a:ext>
            </a:extLst>
          </p:cNvPr>
          <p:cNvSpPr txBox="1"/>
          <p:nvPr/>
        </p:nvSpPr>
        <p:spPr>
          <a:xfrm>
            <a:off x="601394" y="1848932"/>
            <a:ext cx="864108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It  is the pathophysiological process in which the heart as a pump is unable to meet the metabolic requirements of the tissue for oxygen and substrates despite the venous return to heart is either normal or increased.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Heart failure is a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clinical syndrome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…… Can result from any structural or functional disorder that impairs stability of ventricle to fill with or eject blood. 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66A4310-E5E6-4013-2662-B933D6776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49993" t="29960" r="38616" b="47473"/>
          <a:stretch/>
        </p:blipFill>
        <p:spPr>
          <a:xfrm>
            <a:off x="9643712" y="2745658"/>
            <a:ext cx="2340125" cy="2607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237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F77AC65-A757-4877-895E-2CBDFE4A7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F6C11903-B26C-5CF8-9C98-C7B81792FC8F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F6D6E60-69C4-E46F-98E7-693C40D1C3CC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600A940-5836-3C95-D69C-5070A9392DBA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E37BDF4-8F69-5C01-537C-D29B4E59F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220BB51-CE96-8642-8020-0F2B754C8558}"/>
              </a:ext>
            </a:extLst>
          </p:cNvPr>
          <p:cNvSpPr txBox="1"/>
          <p:nvPr/>
        </p:nvSpPr>
        <p:spPr>
          <a:xfrm>
            <a:off x="600637" y="1651922"/>
            <a:ext cx="1137606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Managment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solidFill>
                <a:srgbClr val="FCB11C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4CF7AF1-1C89-6193-BCDD-1500100846AF}"/>
              </a:ext>
            </a:extLst>
          </p:cNvPr>
          <p:cNvSpPr txBox="1"/>
          <p:nvPr/>
        </p:nvSpPr>
        <p:spPr>
          <a:xfrm>
            <a:off x="600636" y="2981393"/>
            <a:ext cx="681303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Adequate BP control.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Adequate Diabetes control.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Weight reduction.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Quit smoking.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Avoid cardiotoxins.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Lipid management 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Atrial fibrillation management.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F016015-97CE-74E5-131C-4F9CE34D6582}"/>
              </a:ext>
            </a:extLst>
          </p:cNvPr>
          <p:cNvSpPr txBox="1"/>
          <p:nvPr/>
        </p:nvSpPr>
        <p:spPr>
          <a:xfrm>
            <a:off x="600636" y="2334279"/>
            <a:ext cx="11376061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Treatment of underlying risk factors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DE3A"/>
              </a:solidFill>
              <a:effectLst/>
              <a:uLnTx/>
              <a:uFillTx/>
              <a:latin typeface="Bradley Hand ITC" panose="03070402050302030203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01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5EC8B42-2C4B-E202-9F0D-67D5C7F70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C60EB905-A305-FD13-7ED2-AEEE64DB894A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5C8E9874-51FF-E0C0-878E-BDD43CA7B9CE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72866CD-43E6-2817-376E-7AC58F0C8605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538FB9B-D91B-B9E6-B143-445003C54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CFCCA27-2906-9B45-DC10-0D68B8843457}"/>
              </a:ext>
            </a:extLst>
          </p:cNvPr>
          <p:cNvSpPr txBox="1"/>
          <p:nvPr/>
        </p:nvSpPr>
        <p:spPr>
          <a:xfrm>
            <a:off x="600637" y="1651922"/>
            <a:ext cx="1137606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Managment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solidFill>
                <a:srgbClr val="FCB11C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3B1B61A-F89E-5F53-B5DF-7FAA56027AA4}"/>
              </a:ext>
            </a:extLst>
          </p:cNvPr>
          <p:cNvSpPr txBox="1"/>
          <p:nvPr/>
        </p:nvSpPr>
        <p:spPr>
          <a:xfrm>
            <a:off x="600636" y="2981393"/>
            <a:ext cx="1137606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Life style changes: Low salt, low fat, rich in fruits &amp; vegetables, increase fibers, water intake limited to 1.5 liters.</a:t>
            </a:r>
          </a:p>
          <a:p>
            <a:pPr marL="514350" marR="0" lvl="0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Smoking cessation.</a:t>
            </a:r>
          </a:p>
          <a:p>
            <a:pPr marL="514350" marR="0" lvl="0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Regular exercise.</a:t>
            </a:r>
          </a:p>
          <a:p>
            <a:pPr marL="514350" marR="0" lvl="0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Control of risk factors: HTN, DM &amp; Lipid.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B974482-E286-EAA7-783B-6D463DAFF263}"/>
              </a:ext>
            </a:extLst>
          </p:cNvPr>
          <p:cNvSpPr txBox="1"/>
          <p:nvPr/>
        </p:nvSpPr>
        <p:spPr>
          <a:xfrm>
            <a:off x="600636" y="2334279"/>
            <a:ext cx="11376061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Non pharmacological treatment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DE3A"/>
              </a:solidFill>
              <a:effectLst/>
              <a:uLnTx/>
              <a:uFillTx/>
              <a:latin typeface="Bradley Hand ITC" panose="03070402050302030203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3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16841C0-44B9-1732-62B6-B5B1CB012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20A2158B-2A14-24ED-0B81-1BE6FB66F246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84FE36E8-EF8C-FFBC-8C27-DEB54C5AC023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C7BDFAC-C227-119D-EDFF-FEB8E37F003D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54CAB46-C3C6-6601-A449-5CA604DF0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4C48409-1ADC-D9F1-8044-40AC2B8439E1}"/>
              </a:ext>
            </a:extLst>
          </p:cNvPr>
          <p:cNvSpPr txBox="1"/>
          <p:nvPr/>
        </p:nvSpPr>
        <p:spPr>
          <a:xfrm>
            <a:off x="600637" y="1651922"/>
            <a:ext cx="1137606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Managment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solidFill>
                <a:srgbClr val="FCB11C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634EA37-914B-E267-0E4A-1F5423C3C216}"/>
              </a:ext>
            </a:extLst>
          </p:cNvPr>
          <p:cNvSpPr txBox="1"/>
          <p:nvPr/>
        </p:nvSpPr>
        <p:spPr>
          <a:xfrm>
            <a:off x="600636" y="2981393"/>
            <a:ext cx="11376061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Diuretics:</a:t>
            </a:r>
          </a:p>
          <a:p>
            <a:pPr marL="1371600" lvl="2" indent="-457200" algn="just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Frusemide (20 – 40mg once or twice).</a:t>
            </a:r>
          </a:p>
          <a:p>
            <a:pPr marL="1371600" lvl="2" indent="-457200" algn="just">
              <a:buFont typeface="Wingdings" panose="05000000000000000000" pitchFamily="2" charset="2"/>
              <a:buChar char="Ø"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Hydrochlorothiazide (25mg once or twice).</a:t>
            </a:r>
          </a:p>
          <a:p>
            <a:pPr marL="1371600" lvl="2" indent="-457200" algn="just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Metolazone (2.5 – 5 mg OD).</a:t>
            </a:r>
          </a:p>
          <a:p>
            <a:pPr marL="1371600" lvl="2" indent="-457200" algn="just">
              <a:buFont typeface="Wingdings" panose="05000000000000000000" pitchFamily="2" charset="2"/>
              <a:buChar char="Ø"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Spironolactone (12.5 – 25 once or twice).</a:t>
            </a:r>
          </a:p>
          <a:p>
            <a:pPr marL="1371600" lvl="2" indent="-457200" algn="just">
              <a:buFont typeface="Wingdings" panose="05000000000000000000" pitchFamily="2" charset="2"/>
              <a:buChar char="Ø"/>
            </a:pPr>
            <a:endParaRPr 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algn="just"/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Aim of diuretic therapy on outpatient is to decrease weight 0.5 to 1 Kg. daily with adequate diuresis and adjust the dose accordingly until evidence of fluid retention resolved.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D689519-CED4-D065-9D9C-6505C771358D}"/>
              </a:ext>
            </a:extLst>
          </p:cNvPr>
          <p:cNvSpPr txBox="1"/>
          <p:nvPr/>
        </p:nvSpPr>
        <p:spPr>
          <a:xfrm>
            <a:off x="600636" y="2334279"/>
            <a:ext cx="11376061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Pharmacological treatment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DE3A"/>
              </a:solidFill>
              <a:effectLst/>
              <a:uLnTx/>
              <a:uFillTx/>
              <a:latin typeface="Bradley Hand ITC" panose="03070402050302030203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93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87CFB1A-D9F5-597F-D3EF-9310A0669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B391AA68-7AA3-6C13-C75C-31E692FACC12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4195EC95-79D4-6845-EF9F-9DE4A0527E64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3D82D4A-FA22-4F03-000B-CB2FF517825F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7FA540D-BD74-9601-C312-10BBA2497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F0583AD-DE87-AB0A-E16F-4030193946FD}"/>
              </a:ext>
            </a:extLst>
          </p:cNvPr>
          <p:cNvSpPr txBox="1"/>
          <p:nvPr/>
        </p:nvSpPr>
        <p:spPr>
          <a:xfrm>
            <a:off x="600637" y="1651922"/>
            <a:ext cx="1137606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Managment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solidFill>
                <a:srgbClr val="FCB11C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5B5937D-1D47-7C23-8C29-CD7DE3A512DB}"/>
              </a:ext>
            </a:extLst>
          </p:cNvPr>
          <p:cNvSpPr txBox="1"/>
          <p:nvPr/>
        </p:nvSpPr>
        <p:spPr>
          <a:xfrm>
            <a:off x="600636" y="2896985"/>
            <a:ext cx="11376061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ACE inhibitors: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Captopril (6.25mg TID till 50 mg TID).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Enalapril (2.5 mg BID to 20 mg BID).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Lisinopril: (2.5 mg once to </a:t>
            </a: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40 mg once daily).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Ramipril</a:t>
            </a: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: 1.25 – 2.5 mg once till 10 mg once daily).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Start with low dose with gradual increase to the max. tolerated dose.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Monitor renal function every 1 – 2 weeks.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C/I: Cr. &gt; 3mg/dl, pregnancy, hypotension, SBP &lt; 80mmHg, Hyperkalemia &gt; 5mg/dl.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ACE induced cough (20%).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9CE680F-6764-159F-ECCE-A6D956451F92}"/>
              </a:ext>
            </a:extLst>
          </p:cNvPr>
          <p:cNvSpPr txBox="1"/>
          <p:nvPr/>
        </p:nvSpPr>
        <p:spPr>
          <a:xfrm>
            <a:off x="600636" y="2334279"/>
            <a:ext cx="11376061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Pharmacological treatment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DE3A"/>
              </a:solidFill>
              <a:effectLst/>
              <a:uLnTx/>
              <a:uFillTx/>
              <a:latin typeface="Bradley Hand ITC" panose="03070402050302030203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693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5DB24B5-C1FF-E8EA-45BB-0C3BE23DC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5FE9A70E-7370-DD8F-B0E7-2B49978DADB6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CBD86DCD-B42D-1132-84A0-C2CE43E11CC7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8B9C49C-5467-4447-9374-0D1D57B7E273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37F04AE-93A5-C547-B6A4-9A106145C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5CDE6EC-F085-5C86-8A3C-4EB8FB5CD1F2}"/>
              </a:ext>
            </a:extLst>
          </p:cNvPr>
          <p:cNvSpPr txBox="1"/>
          <p:nvPr/>
        </p:nvSpPr>
        <p:spPr>
          <a:xfrm>
            <a:off x="600637" y="1651922"/>
            <a:ext cx="1137606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Managment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solidFill>
                <a:srgbClr val="FCB11C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A091A5E-296D-0415-AAE4-4F9848EB6257}"/>
              </a:ext>
            </a:extLst>
          </p:cNvPr>
          <p:cNvSpPr txBox="1"/>
          <p:nvPr/>
        </p:nvSpPr>
        <p:spPr>
          <a:xfrm>
            <a:off x="600636" y="2896985"/>
            <a:ext cx="11376061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Angiotensin receptor blockers: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When ACEI intolerant or alternative to ACEI.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AT – 1 receptor blocker.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Can be substituted to ACEI with angioedema history but with caution.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Losartan (25 – 50 mg once till 150 mg once daily).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Valsartan (20 – 40 mg twice daily till 160 mg BID).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Same initiation and monitoring as ACEI.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Titration by doubling the dose.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75FA7C0-426B-CC49-2170-576B2AD15859}"/>
              </a:ext>
            </a:extLst>
          </p:cNvPr>
          <p:cNvSpPr txBox="1"/>
          <p:nvPr/>
        </p:nvSpPr>
        <p:spPr>
          <a:xfrm>
            <a:off x="600636" y="2334279"/>
            <a:ext cx="11376061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Pharmacological treatment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DE3A"/>
              </a:solidFill>
              <a:effectLst/>
              <a:uLnTx/>
              <a:uFillTx/>
              <a:latin typeface="Bradley Hand ITC" panose="03070402050302030203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3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BFF45F3-CEEF-B111-8270-D58035025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A570E8F-48C1-3CAB-E7D0-3A3D78CA079B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BB323FCF-A0C7-56C1-61C3-5298C4542D66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F4BBC31-8A8B-17D4-82A5-75307BE2D7A1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76DFE3B-6F4E-9279-2D39-A9E63520F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F27A43E-E008-0F4E-6B80-5C6472E2CFF6}"/>
              </a:ext>
            </a:extLst>
          </p:cNvPr>
          <p:cNvSpPr txBox="1"/>
          <p:nvPr/>
        </p:nvSpPr>
        <p:spPr>
          <a:xfrm>
            <a:off x="600637" y="1651922"/>
            <a:ext cx="1137606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Managment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solidFill>
                <a:srgbClr val="FCB11C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6E4538A-6F42-7A03-9028-75002A57D4F5}"/>
              </a:ext>
            </a:extLst>
          </p:cNvPr>
          <p:cNvSpPr txBox="1"/>
          <p:nvPr/>
        </p:nvSpPr>
        <p:spPr>
          <a:xfrm>
            <a:off x="600636" y="2896985"/>
            <a:ext cx="11376061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Betablockers: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To all patients with LV dysfunction.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Start early when symptoms improved.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Start low and go slow.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Start even during hospitalization (careful in pt. require inotropic support)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Bisoprolol: 1.25 – 2.5 mg once till 10 mg.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Carvedilol: 3.125 – 50 mg twice daily.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Metoprolol: 12.5 – 200 mg once daily.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S/E: fluid retention, worsening heart failure, bradycardia, fatigue, hypotension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D31742-2C29-368C-29E9-CF11298B19C3}"/>
              </a:ext>
            </a:extLst>
          </p:cNvPr>
          <p:cNvSpPr txBox="1"/>
          <p:nvPr/>
        </p:nvSpPr>
        <p:spPr>
          <a:xfrm>
            <a:off x="600636" y="2334279"/>
            <a:ext cx="11376061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Pharmacological treatment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DE3A"/>
              </a:solidFill>
              <a:effectLst/>
              <a:uLnTx/>
              <a:uFillTx/>
              <a:latin typeface="Bradley Hand ITC" panose="03070402050302030203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33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C00FDE7-D005-A706-35C9-7DABADCA9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0F95D9CC-15A6-41FD-E8A0-B5A18DBD15E6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5B72960B-8223-0CED-0000-CF2DCBCA8F06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8C311E-718A-197F-2820-11F0C96DA823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B733B3D-3603-B590-4915-30B5BEB75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83AB27D-13E3-9041-0E1C-C79A235A51CB}"/>
              </a:ext>
            </a:extLst>
          </p:cNvPr>
          <p:cNvSpPr txBox="1"/>
          <p:nvPr/>
        </p:nvSpPr>
        <p:spPr>
          <a:xfrm>
            <a:off x="600637" y="1651922"/>
            <a:ext cx="1137606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Managment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solidFill>
                <a:srgbClr val="FCB11C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3DDED6A-C0D7-800B-5FEA-BBECB022A06C}"/>
              </a:ext>
            </a:extLst>
          </p:cNvPr>
          <p:cNvSpPr txBox="1"/>
          <p:nvPr/>
        </p:nvSpPr>
        <p:spPr>
          <a:xfrm>
            <a:off x="600636" y="2896985"/>
            <a:ext cx="11376061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Aldosterone receptor antagonists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NYHA II – IV, EF &lt; 35%, No C/I ” GRF &lt; 30ml/min. , K &gt; 5mg/dl”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Stop all K supplement, check K and Cr. Cl. 2 – 3 days after starting then once weekly then monthly for 3 successive months.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Cycle restarted after changing dose of ACEIs, or ARBs.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Spironolactone: 25 – 50mg once daily.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Eplerenone: 25 – 50 mg once daily.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S/E: Hyperkalemia (10 – 15%), gynecomastia especially with 1</a:t>
            </a:r>
            <a:r>
              <a:rPr lang="en-US" sz="2000" b="1" baseline="30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st</a:t>
            </a:r>
            <a:r>
              <a:rPr lang="en-US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generation”.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238C194-9265-5876-46D6-E335BD71BD60}"/>
              </a:ext>
            </a:extLst>
          </p:cNvPr>
          <p:cNvSpPr txBox="1"/>
          <p:nvPr/>
        </p:nvSpPr>
        <p:spPr>
          <a:xfrm>
            <a:off x="600636" y="2334279"/>
            <a:ext cx="11376061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Pharmacological treatment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DE3A"/>
              </a:solidFill>
              <a:effectLst/>
              <a:uLnTx/>
              <a:uFillTx/>
              <a:latin typeface="Bradley Hand ITC" panose="03070402050302030203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88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60B4A9A-41A4-2147-CF75-FED13EFDE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61FF9C9-6749-67A4-3154-0C75D6162ECC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C4DBC6A7-575D-EB0E-D019-3F1955394673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2987DEE-654E-5D87-8A74-6462F477C073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D305633-9922-2096-9FAE-4E1DB69A8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56C418-53C0-9326-65F3-CE4253946685}"/>
              </a:ext>
            </a:extLst>
          </p:cNvPr>
          <p:cNvSpPr txBox="1"/>
          <p:nvPr/>
        </p:nvSpPr>
        <p:spPr>
          <a:xfrm>
            <a:off x="600637" y="1651922"/>
            <a:ext cx="1137606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Managment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solidFill>
                <a:srgbClr val="FCB11C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2397E6D-02E1-FC61-0199-3E6D16193152}"/>
              </a:ext>
            </a:extLst>
          </p:cNvPr>
          <p:cNvSpPr txBox="1"/>
          <p:nvPr/>
        </p:nvSpPr>
        <p:spPr>
          <a:xfrm>
            <a:off x="600636" y="2896985"/>
            <a:ext cx="11376061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SGLT2 inhibitors: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Improve 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mortality.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Improve QOL.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Decrease hospitalization.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Nephroprotective effect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Usual dose: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Dapagliflozin: 10mg once daily.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Empagliflozin: 10mg once daily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CB1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S/E: Urinary tract infection.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CB11C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E575B85-2EF2-17CB-3553-B9A2C2EB498E}"/>
              </a:ext>
            </a:extLst>
          </p:cNvPr>
          <p:cNvSpPr txBox="1"/>
          <p:nvPr/>
        </p:nvSpPr>
        <p:spPr>
          <a:xfrm>
            <a:off x="600636" y="2334279"/>
            <a:ext cx="11376061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Pharmacological treatment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DE3A"/>
              </a:solidFill>
              <a:effectLst/>
              <a:uLnTx/>
              <a:uFillTx/>
              <a:latin typeface="Bradley Hand ITC" panose="03070402050302030203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007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D4797F4-DCD2-6BF1-6987-09DAA09BC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BDA5C92-88A3-208D-DAF3-32CB5C04B215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32753F9-E173-2967-4943-984D93479C30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0D1C9A4-E677-5ADF-C42B-FF644462E9A3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2B443EB-AAC9-F98A-CC79-4F17A1DA5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86C8126-991D-240F-3452-6853043404A3}"/>
              </a:ext>
            </a:extLst>
          </p:cNvPr>
          <p:cNvSpPr txBox="1"/>
          <p:nvPr/>
        </p:nvSpPr>
        <p:spPr>
          <a:xfrm>
            <a:off x="600637" y="1651922"/>
            <a:ext cx="1137606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Managment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solidFill>
                <a:srgbClr val="FCB11C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4FDE01F-E608-5445-1ACE-AE212DB18696}"/>
              </a:ext>
            </a:extLst>
          </p:cNvPr>
          <p:cNvSpPr txBox="1"/>
          <p:nvPr/>
        </p:nvSpPr>
        <p:spPr>
          <a:xfrm>
            <a:off x="600636" y="2896985"/>
            <a:ext cx="11376061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5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Digoxin: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No mortality benefit.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Only decrease frequency of hospitalization &amp; improve QOL.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Do not stop digoxin if patient is not on ACEIs or ARBs or BB, but try to initiate them.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No loading required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Usual dose: 0.125 – 0.25 mg daily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Low dose 0.125mg every other day if (&gt; 70 years, CKD, low lean body mass)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S/E: Nausea, vomiting, diarrhea, visual disturbance (yellow green halos), supraventricular and ventricular arrhythmias.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3F7F87D-DAEB-E436-3DB6-BCE47C9AB2A2}"/>
              </a:ext>
            </a:extLst>
          </p:cNvPr>
          <p:cNvSpPr txBox="1"/>
          <p:nvPr/>
        </p:nvSpPr>
        <p:spPr>
          <a:xfrm>
            <a:off x="600636" y="2334279"/>
            <a:ext cx="11376061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Pharmacological treatment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DE3A"/>
              </a:solidFill>
              <a:effectLst/>
              <a:uLnTx/>
              <a:uFillTx/>
              <a:latin typeface="Bradley Hand ITC" panose="03070402050302030203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B8BF2CC-98B2-98B5-B771-19B86A02E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EA4C26EE-CAE6-952C-A612-90596D520224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758ACD6-32FB-B275-A3B2-3A2AEA0578F1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3FED175-CCAC-9624-7E08-32F78A2E59F8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FA49266-098E-3750-DA6C-9C13FE20E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1402043-8725-186C-CD9D-172C191E086E}"/>
              </a:ext>
            </a:extLst>
          </p:cNvPr>
          <p:cNvSpPr txBox="1"/>
          <p:nvPr/>
        </p:nvSpPr>
        <p:spPr>
          <a:xfrm>
            <a:off x="600637" y="1651922"/>
            <a:ext cx="1137606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Managment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solidFill>
                <a:srgbClr val="FCB11C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BB408D0-0356-B861-E8CE-64484C99B5F2}"/>
              </a:ext>
            </a:extLst>
          </p:cNvPr>
          <p:cNvSpPr txBox="1"/>
          <p:nvPr/>
        </p:nvSpPr>
        <p:spPr>
          <a:xfrm>
            <a:off x="600636" y="2896985"/>
            <a:ext cx="11376061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Implantable Cardiovascular Defibrillator (ICD):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Non ischemic or ischemic heart disease (al least 40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dayspost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 MI) with LVEF of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&lt;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 35% with NYHA class II or III symptoms or NYHA I with EF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&lt;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 30% on chronic medical therapy, who have reasonable expectation of meaningful survival for more than 1 year.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9644216-8D77-EB27-7635-98656FECC084}"/>
              </a:ext>
            </a:extLst>
          </p:cNvPr>
          <p:cNvSpPr txBox="1"/>
          <p:nvPr/>
        </p:nvSpPr>
        <p:spPr>
          <a:xfrm>
            <a:off x="600636" y="2334279"/>
            <a:ext cx="11376061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Device therapy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DE3A"/>
              </a:solidFill>
              <a:effectLst/>
              <a:uLnTx/>
              <a:uFillTx/>
              <a:latin typeface="Bradley Hand ITC" panose="03070402050302030203" pitchFamily="66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E060914-85C6-DC8A-99E6-224E6D53D2BC}"/>
              </a:ext>
            </a:extLst>
          </p:cNvPr>
          <p:cNvSpPr txBox="1"/>
          <p:nvPr/>
        </p:nvSpPr>
        <p:spPr>
          <a:xfrm>
            <a:off x="600636" y="5077820"/>
            <a:ext cx="1137606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Cardiac Resynchronization therapy (CRT)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Indicated for patients who have LVEF of 35% or less, sinus rhythm, left BBB with QRS duration of 150ms or greater, and NYHA class II – IV and still symptomatic despite max. tolerated GDMT.</a:t>
            </a:r>
          </a:p>
        </p:txBody>
      </p:sp>
    </p:spTree>
    <p:extLst>
      <p:ext uri="{BB962C8B-B14F-4D97-AF65-F5344CB8AC3E}">
        <p14:creationId xmlns:p14="http://schemas.microsoft.com/office/powerpoint/2010/main" val="371471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33259C8-A039-AF43-1987-5DEBE8A81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F7F6884-3142-7660-F7B5-FE5B12B4CFE8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D7BA8E8-F21C-4D24-6726-A149DEC432B8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0274254-8D05-5DE1-08E7-5A8768D43777}"/>
              </a:ext>
            </a:extLst>
          </p:cNvPr>
          <p:cNvSpPr/>
          <p:nvPr/>
        </p:nvSpPr>
        <p:spPr>
          <a:xfrm>
            <a:off x="464234" y="365759"/>
            <a:ext cx="11211951" cy="134105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Factors Affecting heart pump effectiveness: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BD426B6-45E4-CDAC-CB9A-713721696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4577" y="365751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9DD387-0C9A-8D7D-C7C0-17347075B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585" y="2280128"/>
            <a:ext cx="3993317" cy="3859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FD8C066-1658-1584-0917-13E1DDB195C2}"/>
              </a:ext>
            </a:extLst>
          </p:cNvPr>
          <p:cNvSpPr txBox="1"/>
          <p:nvPr/>
        </p:nvSpPr>
        <p:spPr>
          <a:xfrm>
            <a:off x="464234" y="1986130"/>
            <a:ext cx="820146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Preload:</a:t>
            </a:r>
          </a:p>
          <a:p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Volume of blood in ventricles at end diastole.</a:t>
            </a:r>
          </a:p>
          <a:p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Depends on venous return &amp; Compliance.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F578D53-A659-9A4D-16EE-C714FEC6E238}"/>
              </a:ext>
            </a:extLst>
          </p:cNvPr>
          <p:cNvSpPr txBox="1"/>
          <p:nvPr/>
        </p:nvSpPr>
        <p:spPr>
          <a:xfrm>
            <a:off x="464234" y="3881326"/>
            <a:ext cx="8201464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Afterload:</a:t>
            </a:r>
          </a:p>
          <a:p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Force needed to eject blood into circulation.</a:t>
            </a:r>
          </a:p>
          <a:p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Depends on arterial BP, pulmonary artery pressure.</a:t>
            </a:r>
          </a:p>
          <a:p>
            <a:endParaRPr 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r>
              <a:rPr lang="en-US" sz="2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Valvular disease may increase the afterload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8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50330A9-BCCF-137B-31F5-5F7D89978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4F5376A5-5372-A5D2-0A84-46390683F3DA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6830AACD-D842-FBAC-3600-1FEE959183DB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57B66B8-73EF-E2B9-9CF0-0742A1C95F2D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DD2167E-A081-C3E5-1A80-8AAF057CF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6B4905D-795B-D890-B36F-57F3E06C568D}"/>
              </a:ext>
            </a:extLst>
          </p:cNvPr>
          <p:cNvSpPr txBox="1"/>
          <p:nvPr/>
        </p:nvSpPr>
        <p:spPr>
          <a:xfrm>
            <a:off x="600637" y="1651922"/>
            <a:ext cx="1137606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 err="1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Managment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solidFill>
                <a:srgbClr val="FCB11C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C5F613-0FF5-1421-3CB0-97CCDE85FC48}"/>
              </a:ext>
            </a:extLst>
          </p:cNvPr>
          <p:cNvSpPr txBox="1"/>
          <p:nvPr/>
        </p:nvSpPr>
        <p:spPr>
          <a:xfrm>
            <a:off x="600636" y="2896985"/>
            <a:ext cx="1137606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Intra-aortic balloon pump (IABP):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Used for cardiogenic shock.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Allows heart to rest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00575C5-116B-C4E1-845C-F2F3CD79319D}"/>
              </a:ext>
            </a:extLst>
          </p:cNvPr>
          <p:cNvSpPr txBox="1"/>
          <p:nvPr/>
        </p:nvSpPr>
        <p:spPr>
          <a:xfrm>
            <a:off x="600636" y="2334279"/>
            <a:ext cx="11376061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Mechanical Circulatory support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4DE3A"/>
              </a:solidFill>
              <a:effectLst/>
              <a:uLnTx/>
              <a:uFillTx/>
              <a:latin typeface="Bradley Hand ITC" panose="03070402050302030203" pitchFamily="66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E659BBB-740A-4D33-5829-F06C30D0AA2F}"/>
              </a:ext>
            </a:extLst>
          </p:cNvPr>
          <p:cNvSpPr txBox="1"/>
          <p:nvPr/>
        </p:nvSpPr>
        <p:spPr>
          <a:xfrm>
            <a:off x="600636" y="4810533"/>
            <a:ext cx="1137606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Ventricular assist device (VADs):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Takes over pumping for the ventricles.</a:t>
            </a:r>
          </a:p>
          <a:p>
            <a:pPr marL="1371600" marR="0" lvl="2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Used as a bridge to transplant.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22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57228F9-EF30-D783-2022-A51669433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5AB4210B-C794-1AD7-4211-86F6783BD4C3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8EAF72AA-6EDD-0D07-12E1-7A9E1734E216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394AEFC-52EF-5FCB-EFC8-5C119CFD6A77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81613BE-6729-A0AA-93DF-3AC7BD002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79DE102-E49E-522D-1B22-896C4FD7FA08}"/>
              </a:ext>
            </a:extLst>
          </p:cNvPr>
          <p:cNvSpPr txBox="1"/>
          <p:nvPr/>
        </p:nvSpPr>
        <p:spPr>
          <a:xfrm>
            <a:off x="600637" y="1651922"/>
            <a:ext cx="1137606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Prognostic factors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61EF910B-0783-4BED-6151-6A350EDF3129}"/>
              </a:ext>
            </a:extLst>
          </p:cNvPr>
          <p:cNvGrpSpPr/>
          <p:nvPr/>
        </p:nvGrpSpPr>
        <p:grpSpPr>
          <a:xfrm>
            <a:off x="600637" y="2359378"/>
            <a:ext cx="11376061" cy="523220"/>
            <a:chOff x="600637" y="4736819"/>
            <a:chExt cx="11376061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7A18518C-5909-34D5-D4D3-087E884A3194}"/>
                </a:ext>
              </a:extLst>
            </p:cNvPr>
            <p:cNvSpPr txBox="1"/>
            <p:nvPr/>
          </p:nvSpPr>
          <p:spPr>
            <a:xfrm>
              <a:off x="600637" y="4736819"/>
              <a:ext cx="1804181" cy="523220"/>
            </a:xfrm>
            <a:prstGeom prst="rect">
              <a:avLst/>
            </a:prstGeom>
            <a:noFill/>
            <a:ln>
              <a:solidFill>
                <a:srgbClr val="FF8181"/>
              </a:solidFill>
            </a:ln>
          </p:spPr>
          <p:txBody>
            <a:bodyPr wrap="square">
              <a:spAutoFit/>
            </a:bodyPr>
            <a:lstStyle/>
            <a:p>
              <a:pPr marL="457200" marR="0" lvl="0" indent="-45720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nir Next LT Pro Light" panose="020B0304020202020204" pitchFamily="34" charset="0"/>
                  <a:ea typeface="+mn-ea"/>
                  <a:cs typeface="+mn-cs"/>
                </a:rPr>
                <a:t>SBP: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7D17A462-38C9-EA94-B5A5-5C2BB1E5DA51}"/>
                </a:ext>
              </a:extLst>
            </p:cNvPr>
            <p:cNvSpPr txBox="1"/>
            <p:nvPr/>
          </p:nvSpPr>
          <p:spPr>
            <a:xfrm>
              <a:off x="2532185" y="4813763"/>
              <a:ext cx="94445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nir Next LT Pro Light" panose="020B0304020202020204" pitchFamily="34" charset="0"/>
                  <a:ea typeface="+mn-ea"/>
                  <a:cs typeface="+mn-cs"/>
                </a:rPr>
                <a:t>Admission and early post discharge SBP inversely correlate with post discharge mortality</a:t>
              </a:r>
              <a:endParaRPr lang="en-US" sz="14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893029FF-65D5-C59C-D3F5-5EE15C641D71}"/>
              </a:ext>
            </a:extLst>
          </p:cNvPr>
          <p:cNvGrpSpPr/>
          <p:nvPr/>
        </p:nvGrpSpPr>
        <p:grpSpPr>
          <a:xfrm>
            <a:off x="600636" y="3029288"/>
            <a:ext cx="11376061" cy="523220"/>
            <a:chOff x="600637" y="4736819"/>
            <a:chExt cx="11376061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F73278B-54CB-1FC8-2637-B89ECFCDB58E}"/>
                </a:ext>
              </a:extLst>
            </p:cNvPr>
            <p:cNvSpPr txBox="1"/>
            <p:nvPr/>
          </p:nvSpPr>
          <p:spPr>
            <a:xfrm>
              <a:off x="600637" y="4736819"/>
              <a:ext cx="1804181" cy="523220"/>
            </a:xfrm>
            <a:prstGeom prst="rect">
              <a:avLst/>
            </a:prstGeom>
            <a:noFill/>
            <a:ln>
              <a:solidFill>
                <a:srgbClr val="FF8181"/>
              </a:solidFill>
            </a:ln>
          </p:spPr>
          <p:txBody>
            <a:bodyPr wrap="square">
              <a:spAutoFit/>
            </a:bodyPr>
            <a:lstStyle/>
            <a:p>
              <a:pPr marL="457200" marR="0" lvl="0" indent="-45720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nir Next LT Pro Light" panose="020B0304020202020204" pitchFamily="34" charset="0"/>
                  <a:ea typeface="+mn-ea"/>
                  <a:cs typeface="+mn-cs"/>
                </a:rPr>
                <a:t>CAD: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5B5474D4-E8B8-FF66-7685-045436DE55AB}"/>
                </a:ext>
              </a:extLst>
            </p:cNvPr>
            <p:cNvSpPr txBox="1"/>
            <p:nvPr/>
          </p:nvSpPr>
          <p:spPr>
            <a:xfrm>
              <a:off x="2532185" y="4813763"/>
              <a:ext cx="94445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nir Next LT Pro Light" panose="020B0304020202020204" pitchFamily="34" charset="0"/>
                  <a:ea typeface="+mn-ea"/>
                  <a:cs typeface="+mn-cs"/>
                </a:rPr>
                <a:t>Extend &amp; severity of CAD appears to be a predictor of poor prognosis.</a:t>
              </a:r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A122619F-03D4-82CA-3576-2BE9654815B1}"/>
              </a:ext>
            </a:extLst>
          </p:cNvPr>
          <p:cNvGrpSpPr/>
          <p:nvPr/>
        </p:nvGrpSpPr>
        <p:grpSpPr>
          <a:xfrm>
            <a:off x="600636" y="3679841"/>
            <a:ext cx="11376061" cy="646331"/>
            <a:chOff x="600637" y="4675263"/>
            <a:chExt cx="11376061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7805402-277B-7D7B-EEA2-FB5F4F8C1399}"/>
                </a:ext>
              </a:extLst>
            </p:cNvPr>
            <p:cNvSpPr txBox="1"/>
            <p:nvPr/>
          </p:nvSpPr>
          <p:spPr>
            <a:xfrm>
              <a:off x="600637" y="4736819"/>
              <a:ext cx="3619672" cy="523220"/>
            </a:xfrm>
            <a:prstGeom prst="rect">
              <a:avLst/>
            </a:prstGeom>
            <a:noFill/>
            <a:ln>
              <a:solidFill>
                <a:srgbClr val="FF8181"/>
              </a:solidFill>
            </a:ln>
          </p:spPr>
          <p:txBody>
            <a:bodyPr wrap="square">
              <a:spAutoFit/>
            </a:bodyPr>
            <a:lstStyle/>
            <a:p>
              <a:pPr marL="457200" marR="0" lvl="0" indent="-45720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nir Next LT Pro Light" panose="020B0304020202020204" pitchFamily="34" charset="0"/>
                  <a:ea typeface="+mn-ea"/>
                  <a:cs typeface="+mn-cs"/>
                </a:rPr>
                <a:t>Troponin release: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EA001540-EB74-1C09-C3FC-AB3068C9C2A9}"/>
                </a:ext>
              </a:extLst>
            </p:cNvPr>
            <p:cNvSpPr txBox="1"/>
            <p:nvPr/>
          </p:nvSpPr>
          <p:spPr>
            <a:xfrm>
              <a:off x="4389121" y="4675263"/>
              <a:ext cx="758757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nir Next LT Pro Light" panose="020B0304020202020204" pitchFamily="34" charset="0"/>
                  <a:ea typeface="+mn-ea"/>
                  <a:cs typeface="+mn-cs"/>
                </a:rPr>
                <a:t>3-fold increase of in-hospital mortality &amp; rehospitalization rate. 2-folds increase in post discharge mortality. 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12FF93A7-1B0B-9470-A228-36876421F766}"/>
              </a:ext>
            </a:extLst>
          </p:cNvPr>
          <p:cNvGrpSpPr/>
          <p:nvPr/>
        </p:nvGrpSpPr>
        <p:grpSpPr>
          <a:xfrm>
            <a:off x="600636" y="4386503"/>
            <a:ext cx="11376061" cy="923330"/>
            <a:chOff x="600637" y="4813763"/>
            <a:chExt cx="11376061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D9D55571-A94F-8052-7AF6-18DCAE5FCB01}"/>
                </a:ext>
              </a:extLst>
            </p:cNvPr>
            <p:cNvSpPr txBox="1"/>
            <p:nvPr/>
          </p:nvSpPr>
          <p:spPr>
            <a:xfrm>
              <a:off x="600637" y="4997146"/>
              <a:ext cx="4857629" cy="523220"/>
            </a:xfrm>
            <a:prstGeom prst="rect">
              <a:avLst/>
            </a:prstGeom>
            <a:noFill/>
            <a:ln>
              <a:solidFill>
                <a:srgbClr val="FF8181"/>
              </a:solidFill>
            </a:ln>
          </p:spPr>
          <p:txBody>
            <a:bodyPr wrap="square">
              <a:spAutoFit/>
            </a:bodyPr>
            <a:lstStyle/>
            <a:p>
              <a:pPr marL="457200" marR="0" lvl="0" indent="-45720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nir Next LT Pro Light" panose="020B0304020202020204" pitchFamily="34" charset="0"/>
                  <a:ea typeface="+mn-ea"/>
                  <a:cs typeface="+mn-cs"/>
                </a:rPr>
                <a:t>Ventricular dyssynchrony: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9A4A535E-6F80-7785-67BC-539D15B19DD2}"/>
                </a:ext>
              </a:extLst>
            </p:cNvPr>
            <p:cNvSpPr txBox="1"/>
            <p:nvPr/>
          </p:nvSpPr>
          <p:spPr>
            <a:xfrm>
              <a:off x="5598943" y="4813763"/>
              <a:ext cx="637775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nir Next LT Pro Light" panose="020B0304020202020204" pitchFamily="34" charset="0"/>
                  <a:ea typeface="+mn-ea"/>
                  <a:cs typeface="+mn-cs"/>
                </a:rPr>
                <a:t>Increased QRS duration occurs in 40% of patients with reduced EF%. It is a strong predictor of early and late post discharge mortality and re-hospitalization.</a:t>
              </a:r>
              <a:endParaRPr lang="en-US" sz="14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28B1B11F-6CA5-0E71-0F57-965FC5C8CD6D}"/>
              </a:ext>
            </a:extLst>
          </p:cNvPr>
          <p:cNvGrpSpPr/>
          <p:nvPr/>
        </p:nvGrpSpPr>
        <p:grpSpPr>
          <a:xfrm>
            <a:off x="600636" y="5317047"/>
            <a:ext cx="11376061" cy="646331"/>
            <a:chOff x="600637" y="4707704"/>
            <a:chExt cx="11376061" cy="64633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0953AA4-85E1-4E35-88EA-F261A16CDA37}"/>
                </a:ext>
              </a:extLst>
            </p:cNvPr>
            <p:cNvSpPr txBox="1"/>
            <p:nvPr/>
          </p:nvSpPr>
          <p:spPr>
            <a:xfrm>
              <a:off x="600637" y="4736819"/>
              <a:ext cx="3619672" cy="523220"/>
            </a:xfrm>
            <a:prstGeom prst="rect">
              <a:avLst/>
            </a:prstGeom>
            <a:noFill/>
            <a:ln>
              <a:solidFill>
                <a:srgbClr val="FF8181"/>
              </a:solidFill>
            </a:ln>
          </p:spPr>
          <p:txBody>
            <a:bodyPr wrap="square">
              <a:spAutoFit/>
            </a:bodyPr>
            <a:lstStyle/>
            <a:p>
              <a:pPr marL="457200" marR="0" lvl="0" indent="-45720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nir Next LT Pro Light" panose="020B0304020202020204" pitchFamily="34" charset="0"/>
                  <a:ea typeface="+mn-ea"/>
                  <a:cs typeface="+mn-cs"/>
                </a:rPr>
                <a:t>Renal Impairment: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D857AFDB-D3B1-E61C-04DD-45F2D862650A}"/>
                </a:ext>
              </a:extLst>
            </p:cNvPr>
            <p:cNvSpPr txBox="1"/>
            <p:nvPr/>
          </p:nvSpPr>
          <p:spPr>
            <a:xfrm>
              <a:off x="4389121" y="4707704"/>
              <a:ext cx="758757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nir Next LT Pro Light" panose="020B0304020202020204" pitchFamily="34" charset="0"/>
                  <a:ea typeface="+mn-ea"/>
                  <a:cs typeface="+mn-cs"/>
                </a:rPr>
                <a:t>Worsening renal function during hospitalization or soon after discharge is associated with an increase in in-hospital and post discharge mortality</a:t>
              </a:r>
              <a:endParaRPr lang="en-US" sz="14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7DDB5535-D718-1ED6-E4AC-16F46BB95B92}"/>
              </a:ext>
            </a:extLst>
          </p:cNvPr>
          <p:cNvGrpSpPr/>
          <p:nvPr/>
        </p:nvGrpSpPr>
        <p:grpSpPr>
          <a:xfrm>
            <a:off x="600637" y="5911045"/>
            <a:ext cx="11376061" cy="923330"/>
            <a:chOff x="600637" y="4630882"/>
            <a:chExt cx="11376061" cy="9233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F7C0A726-A66F-37D6-8948-9535AE8432F3}"/>
                </a:ext>
              </a:extLst>
            </p:cNvPr>
            <p:cNvSpPr txBox="1"/>
            <p:nvPr/>
          </p:nvSpPr>
          <p:spPr>
            <a:xfrm>
              <a:off x="600637" y="4821227"/>
              <a:ext cx="3619671" cy="523220"/>
            </a:xfrm>
            <a:prstGeom prst="rect">
              <a:avLst/>
            </a:prstGeom>
            <a:noFill/>
            <a:ln>
              <a:solidFill>
                <a:srgbClr val="FF8181"/>
              </a:solidFill>
            </a:ln>
          </p:spPr>
          <p:txBody>
            <a:bodyPr wrap="square">
              <a:spAutoFit/>
            </a:bodyPr>
            <a:lstStyle/>
            <a:p>
              <a:pPr marL="457200" marR="0" lvl="0" indent="-45720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nir Next LT Pro Light" panose="020B0304020202020204" pitchFamily="34" charset="0"/>
                  <a:ea typeface="+mn-ea"/>
                  <a:cs typeface="+mn-cs"/>
                </a:rPr>
                <a:t>Hyponatremia: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E82E41D-6C2C-D5A9-F22B-B27614261C98}"/>
                </a:ext>
              </a:extLst>
            </p:cNvPr>
            <p:cNvSpPr txBox="1"/>
            <p:nvPr/>
          </p:nvSpPr>
          <p:spPr>
            <a:xfrm>
              <a:off x="4389120" y="4630882"/>
              <a:ext cx="758757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nir Next LT Pro Light" panose="020B0304020202020204" pitchFamily="34" charset="0"/>
                  <a:ea typeface="+mn-ea"/>
                  <a:cs typeface="+mn-cs"/>
                </a:rPr>
                <a:t>Defined as serum Na &lt; 135 mmol/l, occurs in approximately 25% of patients and is associated with 2 to 3 folds increase in post discharge mortality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470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FA4CD37-8A14-044C-E5B0-6829F067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C7854DEB-4ACA-F20F-6FD2-1ACAB2993654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26FEB0C-DBC1-97F2-E7A4-4FBCC8E9777A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591EEA2-615E-FCBC-AFA4-50F87FE94CA3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B061008-9BC2-F727-42EF-27EC54DCF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9291D70-CF8C-2887-7A90-38B3FE4F6F42}"/>
              </a:ext>
            </a:extLst>
          </p:cNvPr>
          <p:cNvSpPr txBox="1"/>
          <p:nvPr/>
        </p:nvSpPr>
        <p:spPr>
          <a:xfrm>
            <a:off x="600637" y="1651922"/>
            <a:ext cx="1137606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Prognostic factors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EDFDD9E5-8B6D-C95A-6653-88DEA201D746}"/>
              </a:ext>
            </a:extLst>
          </p:cNvPr>
          <p:cNvGrpSpPr/>
          <p:nvPr/>
        </p:nvGrpSpPr>
        <p:grpSpPr>
          <a:xfrm>
            <a:off x="600637" y="2359378"/>
            <a:ext cx="11376061" cy="954107"/>
            <a:chOff x="600637" y="4736819"/>
            <a:chExt cx="11376061" cy="9541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3F09904A-4295-EA17-A48B-2BD9F9AB7153}"/>
                </a:ext>
              </a:extLst>
            </p:cNvPr>
            <p:cNvSpPr txBox="1"/>
            <p:nvPr/>
          </p:nvSpPr>
          <p:spPr>
            <a:xfrm>
              <a:off x="600637" y="4736819"/>
              <a:ext cx="5092504" cy="954107"/>
            </a:xfrm>
            <a:prstGeom prst="rect">
              <a:avLst/>
            </a:prstGeom>
            <a:noFill/>
            <a:ln>
              <a:solidFill>
                <a:srgbClr val="FF8181"/>
              </a:solidFill>
            </a:ln>
          </p:spPr>
          <p:txBody>
            <a:bodyPr wrap="square">
              <a:spAutoFit/>
            </a:bodyPr>
            <a:lstStyle/>
            <a:p>
              <a:pPr marL="457200" marR="0" lvl="0" indent="-45720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nir Next LT Pro Light" panose="020B0304020202020204" pitchFamily="34" charset="0"/>
                  <a:ea typeface="+mn-ea"/>
                  <a:cs typeface="+mn-cs"/>
                </a:rPr>
                <a:t>Clinical congestion at time of discharge: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0B645E63-24F1-57E4-139D-EE6F21E9F519}"/>
                </a:ext>
              </a:extLst>
            </p:cNvPr>
            <p:cNvSpPr txBox="1"/>
            <p:nvPr/>
          </p:nvSpPr>
          <p:spPr>
            <a:xfrm>
              <a:off x="5795889" y="4912239"/>
              <a:ext cx="618080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nir Next LT Pro Light" panose="020B0304020202020204" pitchFamily="34" charset="0"/>
                  <a:ea typeface="+mn-ea"/>
                  <a:cs typeface="+mn-cs"/>
                </a:rPr>
                <a:t>An important predictor of post discharge mortality &amp; morbidity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BFF053EB-B9F0-96A2-4401-4F8CE0162426}"/>
              </a:ext>
            </a:extLst>
          </p:cNvPr>
          <p:cNvGrpSpPr/>
          <p:nvPr/>
        </p:nvGrpSpPr>
        <p:grpSpPr>
          <a:xfrm>
            <a:off x="600636" y="3507588"/>
            <a:ext cx="11376061" cy="523220"/>
            <a:chOff x="600637" y="4736819"/>
            <a:chExt cx="11376061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1B9D9120-F160-070A-73DE-823C4BA783C6}"/>
                </a:ext>
              </a:extLst>
            </p:cNvPr>
            <p:cNvSpPr txBox="1"/>
            <p:nvPr/>
          </p:nvSpPr>
          <p:spPr>
            <a:xfrm>
              <a:off x="600637" y="4736819"/>
              <a:ext cx="1804181" cy="523220"/>
            </a:xfrm>
            <a:prstGeom prst="rect">
              <a:avLst/>
            </a:prstGeom>
            <a:noFill/>
            <a:ln>
              <a:solidFill>
                <a:srgbClr val="FF8181"/>
              </a:solidFill>
            </a:ln>
          </p:spPr>
          <p:txBody>
            <a:bodyPr wrap="square">
              <a:spAutoFit/>
            </a:bodyPr>
            <a:lstStyle/>
            <a:p>
              <a:pPr marL="457200" marR="0" lvl="0" indent="-45720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nir Next LT Pro Light" panose="020B0304020202020204" pitchFamily="34" charset="0"/>
                  <a:ea typeface="+mn-ea"/>
                  <a:cs typeface="+mn-cs"/>
                </a:rPr>
                <a:t>EF: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C0BD519D-D8BB-91A6-8D08-FBCD78E678B8}"/>
                </a:ext>
              </a:extLst>
            </p:cNvPr>
            <p:cNvSpPr txBox="1"/>
            <p:nvPr/>
          </p:nvSpPr>
          <p:spPr>
            <a:xfrm>
              <a:off x="2532185" y="4813763"/>
              <a:ext cx="94445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nir Next LT Pro Light" panose="020B0304020202020204" pitchFamily="34" charset="0"/>
                  <a:ea typeface="+mn-ea"/>
                  <a:cs typeface="+mn-cs"/>
                </a:rPr>
                <a:t>Similar early post discharge event rates and mortality between reduced and preserved EF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A215F98-0643-C599-6ECF-1E7FDF3C0160}"/>
              </a:ext>
            </a:extLst>
          </p:cNvPr>
          <p:cNvGrpSpPr/>
          <p:nvPr/>
        </p:nvGrpSpPr>
        <p:grpSpPr>
          <a:xfrm>
            <a:off x="600636" y="4219697"/>
            <a:ext cx="11376061" cy="523220"/>
            <a:chOff x="600637" y="4736819"/>
            <a:chExt cx="11376061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5CCD89F-A5A5-2966-B468-ABD81BF8B1E1}"/>
                </a:ext>
              </a:extLst>
            </p:cNvPr>
            <p:cNvSpPr txBox="1"/>
            <p:nvPr/>
          </p:nvSpPr>
          <p:spPr>
            <a:xfrm>
              <a:off x="600637" y="4736819"/>
              <a:ext cx="3619672" cy="523220"/>
            </a:xfrm>
            <a:prstGeom prst="rect">
              <a:avLst/>
            </a:prstGeom>
            <a:noFill/>
            <a:ln>
              <a:solidFill>
                <a:srgbClr val="FF8181"/>
              </a:solidFill>
            </a:ln>
          </p:spPr>
          <p:txBody>
            <a:bodyPr wrap="square">
              <a:spAutoFit/>
            </a:bodyPr>
            <a:lstStyle/>
            <a:p>
              <a:pPr marL="457200" marR="0" lvl="0" indent="-45720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nir Next LT Pro Light" panose="020B0304020202020204" pitchFamily="34" charset="0"/>
                  <a:ea typeface="+mn-ea"/>
                  <a:cs typeface="+mn-cs"/>
                </a:rPr>
                <a:t>BNP/NT-proBNP: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02F7F9CE-3EFE-FBFC-C75B-14801EC3C670}"/>
                </a:ext>
              </a:extLst>
            </p:cNvPr>
            <p:cNvSpPr txBox="1"/>
            <p:nvPr/>
          </p:nvSpPr>
          <p:spPr>
            <a:xfrm>
              <a:off x="4389121" y="4830008"/>
              <a:ext cx="75875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nir Next LT Pro Light" panose="020B0304020202020204" pitchFamily="34" charset="0"/>
                  <a:ea typeface="+mn-ea"/>
                  <a:cs typeface="+mn-cs"/>
                </a:rPr>
                <a:t>Elevated natriuretic peptides associated with increased mortality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F84E9DC-2A16-ED71-A9A1-12CDA1A3730D}"/>
              </a:ext>
            </a:extLst>
          </p:cNvPr>
          <p:cNvGrpSpPr/>
          <p:nvPr/>
        </p:nvGrpSpPr>
        <p:grpSpPr>
          <a:xfrm>
            <a:off x="600635" y="5003625"/>
            <a:ext cx="11376062" cy="960247"/>
            <a:chOff x="600636" y="4736819"/>
            <a:chExt cx="11376062" cy="9602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62B14EAE-0538-0201-ACFD-9FCC9D05D79B}"/>
                </a:ext>
              </a:extLst>
            </p:cNvPr>
            <p:cNvSpPr txBox="1"/>
            <p:nvPr/>
          </p:nvSpPr>
          <p:spPr>
            <a:xfrm>
              <a:off x="600636" y="4736819"/>
              <a:ext cx="5092503" cy="954107"/>
            </a:xfrm>
            <a:prstGeom prst="rect">
              <a:avLst/>
            </a:prstGeom>
            <a:noFill/>
            <a:ln>
              <a:solidFill>
                <a:srgbClr val="FF8181"/>
              </a:solidFill>
            </a:ln>
          </p:spPr>
          <p:txBody>
            <a:bodyPr wrap="square">
              <a:spAutoFit/>
            </a:bodyPr>
            <a:lstStyle/>
            <a:p>
              <a:pPr marL="457200" marR="0" lvl="0" indent="-45720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nir Next LT Pro Light" panose="020B0304020202020204" pitchFamily="34" charset="0"/>
                  <a:ea typeface="+mn-ea"/>
                  <a:cs typeface="+mn-cs"/>
                </a:rPr>
                <a:t>Functional capacity at time of discharge: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D01F2ED3-A73E-D49E-C277-6797AB708222}"/>
                </a:ext>
              </a:extLst>
            </p:cNvPr>
            <p:cNvSpPr txBox="1"/>
            <p:nvPr/>
          </p:nvSpPr>
          <p:spPr>
            <a:xfrm>
              <a:off x="5894364" y="4773736"/>
              <a:ext cx="608233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nir Next LT Pro Light" panose="020B0304020202020204" pitchFamily="34" charset="0"/>
                  <a:ea typeface="+mn-ea"/>
                  <a:cs typeface="+mn-cs"/>
                </a:rPr>
                <a:t>Pre-discharge functional capacity, defined by the 6 min. walking distance test is emerging as an important predictor of post-discharge outcomes.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23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042EB70-9B8C-532D-9F89-D124EFAF7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E3C208F-C9A0-A8A2-8261-95153CCAC25A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C50978F9-3FE0-C183-F4F4-36008A5C5C1C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BED219E-F1B8-A579-A43A-4E0CDD1CE4EB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53CA180-2C34-FB80-2464-37926D98B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22DDA66-0FF4-65D5-0D4D-A036F8FD202A}"/>
              </a:ext>
            </a:extLst>
          </p:cNvPr>
          <p:cNvSpPr txBox="1"/>
          <p:nvPr/>
        </p:nvSpPr>
        <p:spPr>
          <a:xfrm>
            <a:off x="600637" y="1651922"/>
            <a:ext cx="1137606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Take Home Messages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9FF981D-2499-D057-DA80-E97E22E83DE0}"/>
              </a:ext>
            </a:extLst>
          </p:cNvPr>
          <p:cNvSpPr txBox="1"/>
          <p:nvPr/>
        </p:nvSpPr>
        <p:spPr>
          <a:xfrm>
            <a:off x="600637" y="2259150"/>
            <a:ext cx="11376061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Heart failure is a common problem in elderly and having prognosis worse than lung carcinoma.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1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It is clinical diagnosis supplemented by Lab test and Echo-cardiography.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1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Echo can suggest the etiology of heart failure.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1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Diuretics are for scute relief and also for chronic management of fluid overload.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1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Look for the precipitating events for acute decompensation.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1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ACEIs/ARBs, beta blockers, SGLT2-inhibitors, Spironolactone improve prognosis in patients with reduced EF%.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6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35E4955-2AB1-F9C1-EABE-D80AC332F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F1309D51-2512-5BD2-0F54-65BE3C678633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D5452956-9617-A434-06B4-21D2C7ABD60D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CB28A88-5D48-2E45-D30E-8E4A366A370D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Heart 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B97A2EB-5E1F-04DC-B35F-45277A9F8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366DA06-EE86-22A1-CE66-7C134CCF54FF}"/>
              </a:ext>
            </a:extLst>
          </p:cNvPr>
          <p:cNvSpPr txBox="1"/>
          <p:nvPr/>
        </p:nvSpPr>
        <p:spPr>
          <a:xfrm>
            <a:off x="600637" y="1651922"/>
            <a:ext cx="11376061" cy="584775"/>
          </a:xfrm>
          <a:prstGeom prst="rect">
            <a:avLst/>
          </a:prstGeom>
          <a:noFill/>
          <a:ln>
            <a:solidFill>
              <a:srgbClr val="FF8181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Take Home Messages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9CDC2FB-6B76-E438-0FC2-6DF5CF44F3FA}"/>
              </a:ext>
            </a:extLst>
          </p:cNvPr>
          <p:cNvSpPr txBox="1"/>
          <p:nvPr/>
        </p:nvSpPr>
        <p:spPr>
          <a:xfrm>
            <a:off x="600637" y="2259150"/>
            <a:ext cx="11376061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Maintain patients on 2 – 3-gram sodium diet. Follow daily weight and determine target weight in order to prevent azotemia and adjust the diuretic dose.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Use Digoxin in most symptomatic heart failure.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Encourage exercise training.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Heart transplantation is for end stage heart failure.</a:t>
            </a:r>
          </a:p>
        </p:txBody>
      </p:sp>
    </p:spTree>
    <p:extLst>
      <p:ext uri="{BB962C8B-B14F-4D97-AF65-F5344CB8AC3E}">
        <p14:creationId xmlns:p14="http://schemas.microsoft.com/office/powerpoint/2010/main" val="211106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4B031BF-1496-BBC4-C4B8-009C41940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82B6D3F-DA15-F547-1DDE-130DC61F4D89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86CD46C2-D0E8-0068-3CC3-B13EFCCD0551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9D054C7-F926-BA45-0389-30D28FC06012}"/>
              </a:ext>
            </a:extLst>
          </p:cNvPr>
          <p:cNvSpPr/>
          <p:nvPr/>
        </p:nvSpPr>
        <p:spPr>
          <a:xfrm>
            <a:off x="464234" y="3123028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E27DC79-4AB4-52ED-DB08-3862A281C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927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C311A33-648C-AD1E-5C3B-FFE7AB4EA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5FB096D-9C9E-9CF8-22EA-E49D51FD29B6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686DA233-8065-785A-7D36-D171B2CF7E00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17E4575-B83B-9FCE-0AAF-2F51CE7CCA0B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Classification: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4505AF7-FFD9-36F2-8ACA-6DD23921F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271135-FB44-0FD8-B846-29A1931BC156}"/>
              </a:ext>
            </a:extLst>
          </p:cNvPr>
          <p:cNvSpPr txBox="1"/>
          <p:nvPr/>
        </p:nvSpPr>
        <p:spPr>
          <a:xfrm>
            <a:off x="601394" y="3086884"/>
            <a:ext cx="1137530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Systolic Failure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Decrease contractility.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Diastolic failure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Decrease filling.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Mixed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0949FF9-62BE-B3FE-4909-7B1FF5A04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26654" t="31786" r="47384" b="32899"/>
          <a:stretch/>
        </p:blipFill>
        <p:spPr>
          <a:xfrm>
            <a:off x="7835704" y="1655272"/>
            <a:ext cx="4140995" cy="50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4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54E3959-5E0E-9DBB-1CF1-CF0284DFB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E20CBF9-5525-B44A-FD0E-9B75FA3237C5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4212530-0247-298D-4827-6CB48CBC3C2F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5F33438-3E96-A797-DC67-F1E0AF238345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Ejection fraction (EF%):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29EA32D-7625-691E-53AA-734A18919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3F6106-7A59-0F92-D3DA-83DBEFFCF5DB}"/>
              </a:ext>
            </a:extLst>
          </p:cNvPr>
          <p:cNvSpPr txBox="1"/>
          <p:nvPr/>
        </p:nvSpPr>
        <p:spPr>
          <a:xfrm>
            <a:off x="601393" y="1497234"/>
            <a:ext cx="11375303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One of the measurements used by physician to assess how well a patient's heart is functioning.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800" b="1" u="sng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“Ejection”</a:t>
            </a:r>
            <a:r>
              <a:rPr lang="en-US" sz="28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</a:t>
            </a: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refers to the amount of blood that is pumped out of the heart main out-pumping chamber during each heart beat.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“Fraction”</a:t>
            </a:r>
            <a:r>
              <a:rPr kumimoji="0" lang="en-US" sz="2800" b="1" i="0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refers to the fact that even in a healthy heart, some </a:t>
            </a: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blood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 always remains within the chamber after each heart beat.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An ejection fraction is a percentage of the blood within the chamber that is pumped out with every heart beat.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Normal EF%:  55 to 75%.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26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7608D76-E78D-F04A-6372-12D2DF7E8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55523EF-A3AF-C4E1-0317-493729B550EA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D0ABB358-E855-AF04-A501-880309E0F69D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93D7885-0D62-3DD4-0927-AAEAF0C16804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Key to understand HF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468FC1E-DA7C-3FDE-F2BB-9CDFAB1E0C7C}"/>
              </a:ext>
            </a:extLst>
          </p:cNvPr>
          <p:cNvGrpSpPr/>
          <p:nvPr/>
        </p:nvGrpSpPr>
        <p:grpSpPr>
          <a:xfrm>
            <a:off x="464234" y="1361385"/>
            <a:ext cx="11512466" cy="990306"/>
            <a:chOff x="464234" y="1361385"/>
            <a:chExt cx="11512466" cy="99030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419D0011-FA7B-376E-39A7-4CAB5EF920D4}"/>
                </a:ext>
              </a:extLst>
            </p:cNvPr>
            <p:cNvSpPr txBox="1"/>
            <p:nvPr/>
          </p:nvSpPr>
          <p:spPr>
            <a:xfrm>
              <a:off x="464234" y="1361385"/>
              <a:ext cx="1151246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marR="0" lvl="0" indent="-45720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venir Next LT Pro Light" panose="020B0304020202020204" pitchFamily="34" charset="0"/>
                </a:rPr>
                <a:t>When heart begins to fail/weakened (Unable to pump blood forward          fluid backup          increase pressure within all organ.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xmlns="" id="{0417A0FF-4E1D-056B-B164-9D23DA3A03B7}"/>
                </a:ext>
              </a:extLst>
            </p:cNvPr>
            <p:cNvSpPr/>
            <p:nvPr/>
          </p:nvSpPr>
          <p:spPr>
            <a:xfrm>
              <a:off x="2447778" y="1770201"/>
              <a:ext cx="576776" cy="56742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xmlns="" id="{06B70D72-048F-A020-83AB-CA0463CC695B}"/>
                </a:ext>
              </a:extLst>
            </p:cNvPr>
            <p:cNvSpPr/>
            <p:nvPr/>
          </p:nvSpPr>
          <p:spPr>
            <a:xfrm>
              <a:off x="5343378" y="1784268"/>
              <a:ext cx="576776" cy="56742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1E1A10C-D5AF-A643-F95A-477AD679FFF1}"/>
              </a:ext>
            </a:extLst>
          </p:cNvPr>
          <p:cNvSpPr txBox="1"/>
          <p:nvPr/>
        </p:nvSpPr>
        <p:spPr>
          <a:xfrm>
            <a:off x="422414" y="2472395"/>
            <a:ext cx="11347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Organ response:</a:t>
            </a:r>
          </a:p>
          <a:p>
            <a:r>
              <a:rPr lang="en-US" sz="36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Lungs:</a:t>
            </a:r>
            <a:r>
              <a:rPr 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8D7F8F4-D164-86EF-6652-C105AAAB225C}"/>
              </a:ext>
            </a:extLst>
          </p:cNvPr>
          <p:cNvSpPr txBox="1"/>
          <p:nvPr/>
        </p:nvSpPr>
        <p:spPr>
          <a:xfrm>
            <a:off x="471954" y="3716390"/>
            <a:ext cx="65270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Congested</a:t>
            </a:r>
          </a:p>
          <a:p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Increased effort to breathe.</a:t>
            </a:r>
          </a:p>
          <a:p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Fluids starts to escape into alveoli (pulmonary edema)</a:t>
            </a:r>
          </a:p>
          <a:p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Fluid interferes with O2 exchange (hypoxia)</a:t>
            </a:r>
          </a:p>
          <a:p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Aggravates shortness of breath</a:t>
            </a:r>
            <a:endParaRPr lang="en-US" sz="1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xmlns="" id="{73DDB069-A2FD-6C93-CEBC-E61FF656A9C3}"/>
              </a:ext>
            </a:extLst>
          </p:cNvPr>
          <p:cNvSpPr/>
          <p:nvPr/>
        </p:nvSpPr>
        <p:spPr>
          <a:xfrm rot="5400000">
            <a:off x="557071" y="4040061"/>
            <a:ext cx="381748" cy="567423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xmlns="" id="{BA875C6E-6B2D-8E44-EB5A-9E70A163EF02}"/>
              </a:ext>
            </a:extLst>
          </p:cNvPr>
          <p:cNvSpPr/>
          <p:nvPr/>
        </p:nvSpPr>
        <p:spPr>
          <a:xfrm rot="5400000">
            <a:off x="593980" y="4688977"/>
            <a:ext cx="307929" cy="567423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25AFE85-51AA-9973-EE88-AA8BF261C98C}"/>
              </a:ext>
            </a:extLst>
          </p:cNvPr>
          <p:cNvSpPr txBox="1"/>
          <p:nvPr/>
        </p:nvSpPr>
        <p:spPr>
          <a:xfrm>
            <a:off x="7467613" y="4112284"/>
            <a:ext cx="460013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SOB during exertion, may be early symptoms , progress </a:t>
            </a:r>
            <a:endParaRPr 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Later require extra pillows at night to breath (orthopnea)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Experience paroxysmal nocturnal dyspnea (PND).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51075B0B-6E2F-DA29-1525-EC762CBD8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xmlns="" id="{8C667984-8EA3-FAA4-D689-EF76CE3E8421}"/>
              </a:ext>
            </a:extLst>
          </p:cNvPr>
          <p:cNvSpPr/>
          <p:nvPr/>
        </p:nvSpPr>
        <p:spPr>
          <a:xfrm rot="5400000">
            <a:off x="593979" y="5311171"/>
            <a:ext cx="307929" cy="567423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xmlns="" id="{78D8C985-005B-34C9-3DF4-16D941D30E2D}"/>
              </a:ext>
            </a:extLst>
          </p:cNvPr>
          <p:cNvSpPr/>
          <p:nvPr/>
        </p:nvSpPr>
        <p:spPr>
          <a:xfrm rot="5400000">
            <a:off x="591887" y="5956925"/>
            <a:ext cx="307929" cy="567423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xmlns="" id="{EDDB6848-DF2C-CD82-834D-15B7EBC595DA}"/>
              </a:ext>
            </a:extLst>
          </p:cNvPr>
          <p:cNvSpPr/>
          <p:nvPr/>
        </p:nvSpPr>
        <p:spPr>
          <a:xfrm rot="5400000">
            <a:off x="7808361" y="4688976"/>
            <a:ext cx="307929" cy="567423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xmlns="" id="{074B9904-963C-C927-A8D3-1073239395D2}"/>
              </a:ext>
            </a:extLst>
          </p:cNvPr>
          <p:cNvSpPr/>
          <p:nvPr/>
        </p:nvSpPr>
        <p:spPr>
          <a:xfrm rot="5400000">
            <a:off x="7808362" y="5610430"/>
            <a:ext cx="307929" cy="567423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8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1DD123C-EA7F-1E13-F530-ADC269C1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C371D1B3-73E5-9B0B-FE6E-24A37D864EB3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A9D24A61-8F46-FC80-C828-AF103B67B9EC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78C93A2-3297-F8C7-9508-50570D9D60F9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Key to understand HF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0AA584A-6DF7-089B-DE6D-ED4D5A440715}"/>
              </a:ext>
            </a:extLst>
          </p:cNvPr>
          <p:cNvSpPr txBox="1"/>
          <p:nvPr/>
        </p:nvSpPr>
        <p:spPr>
          <a:xfrm>
            <a:off x="396623" y="1370567"/>
            <a:ext cx="113471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Organ response: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2CF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Legs, Ankles &amp; Feet: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C6AB8F8-6A23-9299-6EA3-B869E28A5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1884" t="49422" r="52639" b="22204"/>
          <a:stretch/>
        </p:blipFill>
        <p:spPr>
          <a:xfrm>
            <a:off x="8675700" y="2143760"/>
            <a:ext cx="3206810" cy="4348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7519E93-35F6-681C-EBA3-9FFBC03F2131}"/>
              </a:ext>
            </a:extLst>
          </p:cNvPr>
          <p:cNvSpPr txBox="1"/>
          <p:nvPr/>
        </p:nvSpPr>
        <p:spPr>
          <a:xfrm>
            <a:off x="396622" y="2688917"/>
            <a:ext cx="802992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Blood from feet &amp; Legs</a:t>
            </a:r>
          </a:p>
          <a:p>
            <a:pPr algn="just"/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algn="just"/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algn="just"/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Backup of fluid and pressure in these areas, as heart unable to pump blood as promptly as received.</a:t>
            </a:r>
          </a:p>
          <a:p>
            <a:pPr algn="just"/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algn="just"/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algn="just"/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Increase fluid within feet and legs (pedal dependent edema) &amp; increase in weight</a:t>
            </a:r>
          </a:p>
          <a:p>
            <a:pPr algn="just"/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xmlns="" id="{FB1E64DE-92D6-0C97-B4A2-F40C178A8351}"/>
              </a:ext>
            </a:extLst>
          </p:cNvPr>
          <p:cNvSpPr/>
          <p:nvPr/>
        </p:nvSpPr>
        <p:spPr>
          <a:xfrm rot="5400000">
            <a:off x="777439" y="3096048"/>
            <a:ext cx="381748" cy="567423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xmlns="" id="{D3F857CC-AD73-1BD8-4DEF-D0741CF07982}"/>
              </a:ext>
            </a:extLst>
          </p:cNvPr>
          <p:cNvSpPr/>
          <p:nvPr/>
        </p:nvSpPr>
        <p:spPr>
          <a:xfrm rot="5400000">
            <a:off x="735237" y="4883474"/>
            <a:ext cx="381748" cy="567423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C2060C0-ABA2-403D-8FB3-856C4C8C3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01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9ACDD4A-C5AB-1165-75EF-D80FAD03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19690591-70A5-06DE-C508-2D88C0A47EFA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64E4DEAC-4191-3B59-6369-D35D577D3BD0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A2A2893-E02F-7985-AA1B-70DCB9DAF9E2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Key to understand HF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9EF0EA-9849-F4F1-8A41-28AFC08F41B9}"/>
              </a:ext>
            </a:extLst>
          </p:cNvPr>
          <p:cNvSpPr txBox="1"/>
          <p:nvPr/>
        </p:nvSpPr>
        <p:spPr>
          <a:xfrm>
            <a:off x="396623" y="1370567"/>
            <a:ext cx="113471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Organ response: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EF39A13-F728-7150-18A2-4FFB71002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24577" t="43894" r="59616" b="18139"/>
          <a:stretch/>
        </p:blipFill>
        <p:spPr>
          <a:xfrm>
            <a:off x="1772531" y="2031681"/>
            <a:ext cx="3451272" cy="46604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D73AA6A-16B8-8529-905A-58AAF7D94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45577" t="45419" r="42846" b="19970"/>
          <a:stretch/>
        </p:blipFill>
        <p:spPr>
          <a:xfrm>
            <a:off x="6096000" y="2031681"/>
            <a:ext cx="3451272" cy="46504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382CC8D-01BF-1BCA-E0B6-73279C0EF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22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25299</TotalTime>
  <Words>2756</Words>
  <Application>Microsoft Office PowerPoint</Application>
  <PresentationFormat>Widescreen</PresentationFormat>
  <Paragraphs>467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Abadi Extra Light</vt:lpstr>
      <vt:lpstr>Arial</vt:lpstr>
      <vt:lpstr>Avenir Next LT Pro Light</vt:lpstr>
      <vt:lpstr>Bradley Hand ITC</vt:lpstr>
      <vt:lpstr>Calibri</vt:lpstr>
      <vt:lpstr>Century Gothic</vt:lpstr>
      <vt:lpstr>Corbel</vt:lpstr>
      <vt:lpstr>Eras Medium ITC</vt:lpstr>
      <vt:lpstr>Times New Roman</vt:lpstr>
      <vt:lpstr>Wingdings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abdelsalam</dc:creator>
  <cp:lastModifiedBy>Abdul Rahman Ashraf Hussein Mohamed Abo El-Majd</cp:lastModifiedBy>
  <cp:revision>4</cp:revision>
  <dcterms:created xsi:type="dcterms:W3CDTF">2025-03-01T09:03:19Z</dcterms:created>
  <dcterms:modified xsi:type="dcterms:W3CDTF">2025-06-02T15:16:53Z</dcterms:modified>
</cp:coreProperties>
</file>